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3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82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89" autoAdjust="0"/>
  </p:normalViewPr>
  <p:slideViewPr>
    <p:cSldViewPr>
      <p:cViewPr>
        <p:scale>
          <a:sx n="72" d="100"/>
          <a:sy n="72" d="100"/>
        </p:scale>
        <p:origin x="-378" y="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6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lineChart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cmpd="sng"/>
          </c:spPr>
          <c:dLbls>
            <c:showVal val="1"/>
          </c:dLbls>
          <c:cat>
            <c:numRef>
              <c:f>Лист1!$A$2:$A$8</c:f>
              <c:numCache>
                <c:formatCode>dd/mm/yyyy</c:formatCode>
                <c:ptCount val="7"/>
                <c:pt idx="0">
                  <c:v>42005</c:v>
                </c:pt>
                <c:pt idx="1">
                  <c:v>42370</c:v>
                </c:pt>
                <c:pt idx="2">
                  <c:v>42461</c:v>
                </c:pt>
                <c:pt idx="3">
                  <c:v>42552</c:v>
                </c:pt>
                <c:pt idx="4">
                  <c:v>43009</c:v>
                </c:pt>
                <c:pt idx="5">
                  <c:v>42736</c:v>
                </c:pt>
                <c:pt idx="6">
                  <c:v>43101</c:v>
                </c:pt>
              </c:numCache>
            </c:num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20000</c:v>
                </c:pt>
                <c:pt idx="1">
                  <c:v>65000</c:v>
                </c:pt>
                <c:pt idx="2">
                  <c:v>30000</c:v>
                </c:pt>
                <c:pt idx="3">
                  <c:v>30000</c:v>
                </c:pt>
                <c:pt idx="4">
                  <c:v>51000</c:v>
                </c:pt>
                <c:pt idx="5">
                  <c:v>55000</c:v>
                </c:pt>
                <c:pt idx="6">
                  <c:v>60000</c:v>
                </c:pt>
              </c:numCache>
            </c:numRef>
          </c:val>
        </c:ser>
        <c:marker val="1"/>
        <c:axId val="157648384"/>
        <c:axId val="157649920"/>
      </c:lineChart>
      <c:dateAx>
        <c:axId val="157648384"/>
        <c:scaling>
          <c:orientation val="minMax"/>
        </c:scaling>
        <c:axPos val="b"/>
        <c:numFmt formatCode="dd/mm/yyyy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7649920"/>
        <c:crosses val="autoZero"/>
        <c:auto val="1"/>
        <c:lblOffset val="100"/>
      </c:dateAx>
      <c:valAx>
        <c:axId val="157649920"/>
        <c:scaling>
          <c:orientation val="minMax"/>
        </c:scaling>
        <c:axPos val="l"/>
        <c:majorGridlines/>
        <c:numFmt formatCode="General" sourceLinked="1"/>
        <c:tickLblPos val="nextTo"/>
        <c:crossAx val="15764838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0FA3128-90C7-485E-A36B-21645F87A34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82991E2-0C3E-4EBC-B601-F74658AB0B69}" type="pres">
      <dgm:prSet presAssocID="{E0FA3128-90C7-485E-A36B-21645F87A34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BBC568E4-C969-4EA1-8A65-247C8D46062C}" type="presOf" srcId="{E0FA3128-90C7-485E-A36B-21645F87A34B}" destId="{482991E2-0C3E-4EBC-B601-F74658AB0B69}" srcOrd="0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F8DDA5-FEAD-48FD-BB56-9A7DB4BBD55D}" type="datetimeFigureOut">
              <a:rPr lang="ru-RU" smtClean="0"/>
              <a:pPr/>
              <a:t>28.03.2017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B14E5A1-6207-431A-862F-E351BD6BCF2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mailto:gorfin@admg.sibmediafon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886728" cy="56436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Бюджет для граждан на основе Решения НГСД №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41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403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 1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.12.201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«Об утверждении бюджета города Назарово на 201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год и плановый период 201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-201</a:t>
            </a:r>
            <a:r>
              <a:rPr lang="en-US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4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гг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.» .»(в редакции от 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.0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.201</a:t>
            </a:r>
            <a:r>
              <a:rPr lang="en-US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b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№В-410)</a:t>
            </a:r>
            <a:endParaRPr lang="ru-RU" sz="4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Структура и динамика расходов бюджета по отраслям</a:t>
            </a:r>
            <a:endParaRPr lang="ru-RU" sz="3600" b="1" dirty="0">
              <a:solidFill>
                <a:srgbClr val="FFFF0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193800"/>
          <a:ext cx="9001155" cy="5714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1095372"/>
                <a:gridCol w="1197981"/>
                <a:gridCol w="2077210"/>
                <a:gridCol w="1582592"/>
              </a:tblGrid>
              <a:tr h="81169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бюджетной классификации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2016,факттыс.руб.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г.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тыс.руб.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65465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57334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54342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54342</a:t>
                      </a: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2324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2286</a:t>
                      </a: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61482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48416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29863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29863</a:t>
                      </a:r>
                    </a:p>
                  </a:txBody>
                  <a:tcPr anchor="ctr" horzOverflow="overflow"/>
                </a:tc>
              </a:tr>
              <a:tr h="389234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245279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105531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34087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34087</a:t>
                      </a:r>
                    </a:p>
                  </a:txBody>
                  <a:tcPr anchor="ctr" horzOverflow="overflow"/>
                </a:tc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673802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669593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646193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646193</a:t>
                      </a:r>
                    </a:p>
                  </a:txBody>
                  <a:tcPr anchor="ctr" horzOverflow="overflow"/>
                </a:tc>
              </a:tr>
              <a:tr h="27718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59847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61256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60011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60006</a:t>
                      </a:r>
                    </a:p>
                  </a:txBody>
                  <a:tcPr anchor="ctr" horzOverflow="overflow"/>
                </a:tc>
              </a:tr>
              <a:tr h="34005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Физкультура и спорт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2459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3517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1900</a:t>
                      </a:r>
                    </a:p>
                  </a:txBody>
                  <a:tcPr anchor="ctr" horzOverflow="overflow"/>
                </a:tc>
              </a:tr>
              <a:tr h="40291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74630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82296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75029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75029</a:t>
                      </a: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Обслуживание </a:t>
                      </a:r>
                      <a:r>
                        <a:rPr kumimoji="0" lang="ru-RU" sz="16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</a:t>
                      </a: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долга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1202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Условно утверждаемые расходы</a:t>
                      </a:r>
                    </a:p>
                  </a:txBody>
                  <a:tcPr anchor="ctr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11535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23707</a:t>
                      </a:r>
                    </a:p>
                  </a:txBody>
                  <a:tcPr anchor="ctr" horzOverflow="overflow"/>
                </a:tc>
              </a:tr>
              <a:tr h="46382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1185606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1033788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1054770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1015019</a:t>
                      </a:r>
                    </a:p>
                  </a:txBody>
                  <a:tcPr anchor="ctr"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Перечень муниципальных программ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857250"/>
          <a:ext cx="9144001" cy="5761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7798"/>
                <a:gridCol w="8266203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8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муниципальной программы города Назарово 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образования г.Назарово»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МП«Реформирование и модернизация </a:t>
                      </a:r>
                      <a:r>
                        <a:rPr lang="ru-RU" sz="1600" b="1" kern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- коммунального хозяйства и повышение энергетической эффективности»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МП «Система социальной защиты населения города </a:t>
                      </a:r>
                      <a:r>
                        <a:rPr lang="ru-RU" sz="16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МП «Развитие культуры в городе Назарово»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МП«Развитие физической культуры и спорта в г. Назарово»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«Молодежь г. Назарово в </a:t>
                      </a:r>
                      <a:r>
                        <a:rPr lang="en-US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XXI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веке»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«Управление муниципальным имуществом и земельными ресурсами»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«Управление муниципальными финансами»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«Развитие транспортной системы города Назарово»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«Развитие малого и среднего предпринимательства на территории г. Назарово»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«Создание условий для обеспечения доступным и комфортным жильем граждан г. Назарово»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«Защита населения и территории г. Назарово от чрезвычайных ситуаций природного и техногенного характера» 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МП «Содействие развитию гражданского общества в г. Назарово»</a:t>
                      </a:r>
                      <a:endParaRPr lang="ru-RU" sz="16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785794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Отчет об исполнении муниципальных программ города Назарово за 2016 год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, тыс.руб.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789"/>
          <a:ext cx="9143999" cy="6080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3402"/>
                <a:gridCol w="5867398"/>
                <a:gridCol w="1447800"/>
                <a:gridCol w="1295399"/>
              </a:tblGrid>
              <a:tr h="4572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городских целевых программ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Предусмотрено на 2016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Исполнено на 01.01.2017 г.</a:t>
                      </a:r>
                    </a:p>
                  </a:txBody>
                  <a:tcPr marL="9525" marR="9525" marT="9525" marB="0" anchor="ctr"/>
                </a:tc>
              </a:tr>
              <a:tr h="4043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образования города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620398,69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604622,50</a:t>
                      </a:r>
                    </a:p>
                  </a:txBody>
                  <a:tcPr marL="9525" marR="9525" marT="9525" marB="0" anchor="ctr"/>
                </a:tc>
              </a:tr>
              <a:tr h="306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"Система социальной защиты населения города"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48662,74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48566,94</a:t>
                      </a:r>
                    </a:p>
                  </a:txBody>
                  <a:tcPr marL="9525" marR="9525" marT="9525" marB="0" anchor="ctr"/>
                </a:tc>
              </a:tr>
              <a:tr h="58414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68187,71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63782,98</a:t>
                      </a:r>
                    </a:p>
                  </a:txBody>
                  <a:tcPr marL="9525" marR="9525" marT="9525" marB="0" anchor="ctr"/>
                </a:tc>
              </a:tr>
              <a:tr h="31101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культуры в городе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92762,88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88111,95</a:t>
                      </a:r>
                    </a:p>
                  </a:txBody>
                  <a:tcPr marL="9525" marR="9525" marT="9525" marB="0" anchor="ctr"/>
                </a:tc>
              </a:tr>
              <a:tr h="4572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физической культуры и спорта в городе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64579,88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61792,50</a:t>
                      </a:r>
                    </a:p>
                  </a:txBody>
                  <a:tcPr marL="9525" marR="9525" marT="9525" marB="0" anchor="ctr"/>
                </a:tc>
              </a:tr>
              <a:tr h="29164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города Назарово в ХХ1 веке"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11273,26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10999,40</a:t>
                      </a:r>
                    </a:p>
                  </a:txBody>
                  <a:tcPr marL="9525" marR="9525" marT="9525" marB="0" anchor="ctr"/>
                </a:tc>
              </a:tr>
              <a:tr h="4572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малого и среднего предпринимательства на территории города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2010,00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2010,00</a:t>
                      </a:r>
                    </a:p>
                  </a:txBody>
                  <a:tcPr marL="9525" marR="9525" marT="9525" marB="0" anchor="ctr"/>
                </a:tc>
              </a:tr>
              <a:tr h="4276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"Развитие транспортной системы города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58758,03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57401,75</a:t>
                      </a:r>
                    </a:p>
                  </a:txBody>
                  <a:tcPr marL="9525" marR="9525" marT="9525" marB="0" anchor="ctr"/>
                </a:tc>
              </a:tr>
              <a:tr h="3754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муниципальными финансами"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5749,87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5638,39</a:t>
                      </a:r>
                    </a:p>
                  </a:txBody>
                  <a:tcPr marL="9525" marR="9525" marT="9525" marB="0" anchor="ctr"/>
                </a:tc>
              </a:tr>
              <a:tr h="4572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"Создание условий для обеспечения доступным и комфортным жильем граждан города Назарово"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241963,48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185427,69</a:t>
                      </a:r>
                    </a:p>
                  </a:txBody>
                  <a:tcPr marL="9525" marR="9525" marT="9525" marB="0" anchor="ctr"/>
                </a:tc>
              </a:tr>
              <a:tr h="6809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"Защита населения и территории города Назарово от чрезвычайных ситуаций природного и техногенного характера"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2373,75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2323,63</a:t>
                      </a:r>
                    </a:p>
                  </a:txBody>
                  <a:tcPr marL="9525" marR="9525" marT="9525" marB="0" anchor="ctr"/>
                </a:tc>
              </a:tr>
              <a:tr h="4572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"Управление муниципальным имуществом и земельными ресурсами"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635,59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635,58</a:t>
                      </a:r>
                    </a:p>
                  </a:txBody>
                  <a:tcPr marL="9525" marR="9525" marT="9525" marB="0" anchor="ctr"/>
                </a:tc>
              </a:tr>
              <a:tr h="4043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1217355,88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1131313,31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642942"/>
          </a:xfrm>
        </p:spPr>
        <p:txBody>
          <a:bodyPr>
            <a:noAutofit/>
          </a:bodyPr>
          <a:lstStyle/>
          <a:p>
            <a:pPr algn="ctr"/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«Развитие образования города Назарово»</a:t>
            </a:r>
            <a:endParaRPr lang="ru-RU" sz="3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9"/>
          <p:cNvSpPr>
            <a:spLocks noGrp="1" noChangeArrowheads="1"/>
          </p:cNvSpPr>
          <p:nvPr>
            <p:ph idx="1"/>
          </p:nvPr>
        </p:nvSpPr>
        <p:spPr bwMode="auto">
          <a:xfrm>
            <a:off x="0" y="857233"/>
            <a:ext cx="914400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Прогноз основных конечных результатов:</a:t>
            </a:r>
          </a:p>
          <a:p>
            <a:pPr marL="457200" indent="-457200">
              <a:buAutoNum type="arabicPeriod"/>
            </a:pP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Обеспечения высокого качества  образовательных услуг;</a:t>
            </a:r>
          </a:p>
          <a:p>
            <a:pPr marL="457200" indent="-457200">
              <a:buAutoNum type="arabicPeriod"/>
            </a:pP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Ликвидация очереди детей в возрасте от трех до семи лет в дошкольные образовательные учреждения ;</a:t>
            </a:r>
          </a:p>
          <a:p>
            <a:pPr marL="457200" indent="-457200">
              <a:buAutoNum type="arabicPeriod"/>
            </a:pP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Создание условий, соответствующих требованиям государственных стандартов образования</a:t>
            </a:r>
            <a:endParaRPr lang="en-US" sz="1600" b="1" i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eriod"/>
            </a:pPr>
            <a:r>
              <a:rPr lang="ru-RU" sz="16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Охват детей 5-18 лет программами дополнительного образования не менее 70%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2857496"/>
            <a:ext cx="2143108" cy="4000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Подпрограмма 1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«Развитие дошкольного и общего образования детей» -545909,58тыс.руб.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дошкольного, общего образования детей равных возможностей для современного качественного образования, оздоровления детей в летний период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08" y="2786058"/>
            <a:ext cx="2143140" cy="4071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Подпрограмма 2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«Развитие дополнительного образования детей»-  26610,03 тыс.руб.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Создание в системе дополнительного образования равных возможностей для удовлетворения потребностей детей в личностном развитии и самореализации, 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оздоровлении в летний период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6248" y="2857496"/>
            <a:ext cx="2786082" cy="4000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Подпрограмма 3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Поддержка детей сирот, расширение практики  применения семейных форм воспитания» - 16318,6  тыс.руб. 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подпрограммы: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Развитие семейных</a:t>
            </a:r>
          </a:p>
          <a:p>
            <a:pPr marL="342900" indent="-342900"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форм воспитания детей-сирот и детей, оставшихся без попечения родителей, оказание государственной поддержки детям-сиротам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072330" y="2857496"/>
            <a:ext cx="2071670" cy="40005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Constantia" pitchFamily="18" charset="0"/>
                <a:cs typeface="Times New Roman" pitchFamily="18" charset="0"/>
              </a:rPr>
              <a:t>Подпрограмма 4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«Обеспечение реализации муниципальной программы и прочие мероприятия в области образования» – 25091,89 тыс.руб.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подпрограммы: Развитие условий для эффективного управления отраслью</a:t>
            </a:r>
            <a:endParaRPr lang="ru-RU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572164"/>
          </a:xfrm>
        </p:spPr>
        <p:txBody>
          <a:bodyPr/>
          <a:lstStyle/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результате своевременной и в полном объеме реализации муниципальной программы:</a:t>
            </a:r>
          </a:p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будут выполнены публичные обязательства по социальной поддержке отдельных категорий граждан в соответствии с федеральным и краевым законодательством, нормативными правовыми актами органа местного самоуправления; </a:t>
            </a:r>
          </a:p>
          <a:p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Реализация комплекса мероприятий муниципальной программы позволит в целом обеспечить достижение ее целей, а также будет содействовать профилактике социальной напряженности в городе.</a:t>
            </a:r>
          </a:p>
          <a:p>
            <a:pPr>
              <a:buNone/>
            </a:pPr>
            <a:r>
              <a:rPr lang="ru-RU" b="1" dirty="0" smtClean="0">
                <a:solidFill>
                  <a:srgbClr val="FFFF00"/>
                </a:solidFill>
              </a:rPr>
              <a:t>                                         Подпрограммы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" y="1"/>
            <a:ext cx="91440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«Система социальной защиты населения города Назарово»</a:t>
            </a:r>
            <a:endParaRPr lang="ru-RU" sz="28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0" y="3357562"/>
            <a:ext cx="4071934" cy="13573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Повышение качества жизни отдельных категорий граждан, в т.ч. инвалидов, степени их социальной защищенности –1141,9тыс.руб.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0" y="4857760"/>
            <a:ext cx="4143372" cy="15716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Повышение качества и доступности социальных услуг населению – 47121,4 тыс.руб.</a:t>
            </a:r>
            <a:endParaRPr lang="ru-RU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4876" y="4857760"/>
            <a:ext cx="4143404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Социальная поддержка семей, имеющих детей- 151,6 тыс.руб.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14876" y="3429000"/>
            <a:ext cx="421484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</a:rPr>
              <a:t>Обеспечение социальной поддержки граждан на оплату жилого помещения и коммунальных услуг –  561,1 тыс.руб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Ожидаемые результаты реализации МП«Реформирование и модернизация </a:t>
            </a:r>
            <a:r>
              <a:rPr lang="ru-RU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жилищно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- коммунального хозяйства и повышение энергетической эффективности»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/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571501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 период реализации программы должен сложиться качественно новый уровень состояния жилищно-коммунальной сферы со следующими характеристиками: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уменьшение аварийного жилищного фонда, снижение среднего уровня износа жилищного фонда и коммунальной инфраструктуры до нормативного уровня;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снижение уровня потерь при транспортировке и распределении коммунальных ресурсов;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повышение удовлетворенности населения города уровнем жилищно-коммунального обслуживания;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улучшение показателей качества, надежности, безопасности и </a:t>
            </a:r>
            <a:r>
              <a:rPr lang="ru-RU" sz="18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энергоэффективности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поставляемых коммунальных ресурсов.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40174,32 тыс.руб.   41255,2 тыс.руб.       41255,2 тыс.руб.   </a:t>
            </a:r>
            <a:endParaRPr lang="ru-RU" b="1" dirty="0"/>
          </a:p>
        </p:txBody>
      </p:sp>
      <p:grpSp>
        <p:nvGrpSpPr>
          <p:cNvPr id="7" name="Group 23"/>
          <p:cNvGrpSpPr>
            <a:grpSpLocks/>
          </p:cNvGrpSpPr>
          <p:nvPr/>
        </p:nvGrpSpPr>
        <p:grpSpPr bwMode="auto">
          <a:xfrm>
            <a:off x="642910" y="5143512"/>
            <a:ext cx="1928826" cy="1295401"/>
            <a:chOff x="476" y="1615"/>
            <a:chExt cx="1497" cy="1249"/>
          </a:xfrm>
        </p:grpSpPr>
        <p:pic>
          <p:nvPicPr>
            <p:cNvPr id="8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2017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3428992" y="5143512"/>
            <a:ext cx="1857388" cy="1295401"/>
            <a:chOff x="476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2018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3" name="Group 23"/>
          <p:cNvGrpSpPr>
            <a:grpSpLocks/>
          </p:cNvGrpSpPr>
          <p:nvPr/>
        </p:nvGrpSpPr>
        <p:grpSpPr bwMode="auto">
          <a:xfrm>
            <a:off x="6500826" y="5072074"/>
            <a:ext cx="1857388" cy="1285884"/>
            <a:chOff x="476" y="1615"/>
            <a:chExt cx="1497" cy="1249"/>
          </a:xfrm>
        </p:grpSpPr>
        <p:pic>
          <p:nvPicPr>
            <p:cNvPr id="14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476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612" y="2387"/>
              <a:ext cx="1179" cy="318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2019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92867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 «Развитие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культуры в городе Назарово»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15040"/>
          </a:xfrm>
        </p:spPr>
        <p:txBody>
          <a:bodyPr>
            <a:normAutofit/>
          </a:bodyPr>
          <a:lstStyle/>
          <a:p>
            <a:pPr lvl="0" indent="450850" algn="just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своевременной и в полном объеме реализации Программы: </a:t>
            </a:r>
            <a:endParaRPr lang="ru-RU" sz="1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-обеспечение максимальной доступности культурных ценностей для населения города, повышение качества и разнообразия культурных услуг;</a:t>
            </a:r>
          </a:p>
          <a:p>
            <a:pPr lvl="0" indent="450850" algn="just" eaLnBrk="0" hangingPunct="0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сохранение, популяризация и эффективное использование культурного наследия города;</a:t>
            </a:r>
          </a:p>
          <a:p>
            <a:pPr lvl="0" indent="450850" algn="just" eaLnBrk="0" hangingPunct="0"/>
            <a:r>
              <a:rPr lang="ru-RU" sz="16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сохранности архивных документов, формирование на их основе автоматизированных информационных ресурсов.</a:t>
            </a:r>
            <a:endParaRPr lang="ru-RU" sz="16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                                             </a:t>
            </a:r>
            <a:r>
              <a:rPr lang="ru-RU" b="1" dirty="0" smtClean="0">
                <a:solidFill>
                  <a:srgbClr val="0000FF"/>
                </a:solidFill>
              </a:rPr>
              <a:t>Подпрограммы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3071810"/>
            <a:ext cx="3214678" cy="1857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системы непрерывного </a:t>
            </a:r>
            <a:r>
              <a:rPr lang="ru-RU" b="1" dirty="0" err="1" smtClean="0"/>
              <a:t>предпрофессионального</a:t>
            </a:r>
            <a:r>
              <a:rPr lang="ru-RU" b="1" dirty="0" smtClean="0"/>
              <a:t>  образования в области культуры- 21309,2 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0" y="5143512"/>
            <a:ext cx="321467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Искусство и народное творчество- 37383,2 тыс.руб.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28992" y="5072074"/>
            <a:ext cx="2786082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архивного дела  в городе Назарово-  3410 тыс. руб.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357554" y="3500438"/>
            <a:ext cx="285748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библиотечного дела  в города Назарово- 16885,6 тыс.руб.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286512" y="3429000"/>
            <a:ext cx="285748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музейного дела в городе Назарово- 4773,6 тыс.руб.</a:t>
            </a:r>
            <a:endParaRPr lang="ru-RU" b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6512" y="5072074"/>
            <a:ext cx="285748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Обеспечение  эффективного управления в отрасли культура – 2213,3тыс. руб.</a:t>
            </a:r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78579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 «Развитие физической культуры и спорта в городе Назарово »</a:t>
            </a:r>
            <a:endParaRPr lang="ru-RU" sz="2400" b="1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/>
          <a:lstStyle/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увеличить долю граждан, систематически занимающегося физической культурой и спортом к общей численности населения города до 39,67 % к 2019 году;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увеличить количество спортсменов в сборных командах  Красноярского края до 58 человек;</a:t>
            </a:r>
          </a:p>
          <a:p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увеличить долю учащихся и студентов, систематически занимающихся физической культурой и спортом, в общей сумме численности учащихся и студентов до 95,84% к 2019 году.  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ПОДПРОГРАММЫ </a:t>
            </a:r>
          </a:p>
          <a:p>
            <a:pPr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4143380"/>
            <a:ext cx="3500462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массовой физической  культуры и спорта – 2517,2 тыс.руб.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43538" y="4143380"/>
            <a:ext cx="3500462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системы подготовки спортивного резерва – 59929,6 тыс. руб.</a:t>
            </a:r>
            <a:endParaRPr lang="ru-RU" b="1" dirty="0"/>
          </a:p>
        </p:txBody>
      </p:sp>
      <p:pic>
        <p:nvPicPr>
          <p:cNvPr id="6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3945" y="4226757"/>
            <a:ext cx="2169625" cy="1988325"/>
          </a:xfrm>
          <a:prstGeom prst="rect">
            <a:avLst/>
          </a:prstGeom>
          <a:solidFill>
            <a:srgbClr val="FFCC99"/>
          </a:solidFill>
          <a:ln w="9525" algn="ctr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0006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 «Молодежь города Назарово в </a:t>
            </a:r>
            <a:r>
              <a:rPr lang="en-US" sz="2800" b="1" dirty="0" smtClean="0">
                <a:solidFill>
                  <a:srgbClr val="FFFF00"/>
                </a:solidFill>
                <a:latin typeface="Times New Roman" pitchFamily="18" charset="0"/>
              </a:rPr>
              <a:t>XXI</a:t>
            </a: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 веке»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>
            <a:normAutofit/>
          </a:bodyPr>
          <a:lstStyle/>
          <a:p>
            <a:pPr lvl="0" indent="450850" algn="just">
              <a:buNone/>
            </a:pP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Своевременная и в полном объеме реализация Программы позволит: </a:t>
            </a:r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количество поддержанных социально-экономических проектов, реализуемых молодежью города Назарово к 2019 году- 46 ед.;</a:t>
            </a:r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молодых граждан, проживающих в городе Назарово, вовлеченных в реализацию социально-экономических проектов до 25,49% к 2019 году;</a:t>
            </a:r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850" algn="just" eaLnBrk="0" hangingPunct="0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увеличить удельный вес </a:t>
            </a:r>
            <a:r>
              <a:rPr lang="ru-RU" sz="1800" b="1" dirty="0" err="1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благополучателей</a:t>
            </a:r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граждан, проживающих в городе Назарово, получающих безвозмездные услуги от участников молодежных социально-экономических проектов до 39,69% к 2019году;</a:t>
            </a:r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3050" indent="-7938"/>
            <a:r>
              <a:rPr lang="ru-RU" sz="1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увеличить долю молодых семей, улучшивших жилищные условия за счет получения социальных выплат до 12% к 2019 году</a:t>
            </a:r>
          </a:p>
          <a:p>
            <a:pPr marL="273050" indent="-7938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</a:t>
            </a:r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4714884"/>
            <a:ext cx="2714644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Вовлечение молодежи города  Назарово в социальную практику – 8134,81 тыс. 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57554" y="4714884"/>
            <a:ext cx="2714644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Патриотическое воспитание молодежи -59,19 тыс. руб.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356" y="4714884"/>
            <a:ext cx="2714644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Обеспечение жильем молодых семей – 500 тыс. руб.</a:t>
            </a:r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7000892" y="4429132"/>
            <a:ext cx="1714512" cy="928693"/>
            <a:chOff x="1171" y="1615"/>
            <a:chExt cx="1497" cy="1249"/>
          </a:xfrm>
        </p:grpSpPr>
        <p:pic>
          <p:nvPicPr>
            <p:cNvPr id="7" name="Picture 24" descr="255966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8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sz="23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МП«Развитие  малого и среднего предпринимательства на территории города Назарово»</a:t>
            </a:r>
            <a:endParaRPr lang="ru-RU" sz="2300" dirty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285875"/>
            <a:ext cx="2571768" cy="1785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142984"/>
            <a:ext cx="671514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социально-экономические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результаты: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Количество субъектов малого и среднего  предпринимательства, получивших финансовую   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поддержку 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ежегодно), 5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Количество созданных рабочих мест (включая вновь зарегистрированных индивидуальных предпринимателей (ежегодно), 15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Количество сохраненных рабочих мест в секторе малого и среднего предпринимательства (ежегодно), 65 единиц.</a:t>
            </a:r>
          </a:p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Объем привлеченных внебюджетных инвестиций в секторе малого и среднего предпринимательства при реализации программы (ежегодно),  6 млн. рублей</a:t>
            </a:r>
            <a:r>
              <a:rPr lang="ru-RU" sz="1600" dirty="0" smtClean="0">
                <a:solidFill>
                  <a:srgbClr val="000000"/>
                </a:solidFill>
              </a:rPr>
              <a:t>. </a:t>
            </a:r>
            <a:br>
              <a:rPr lang="ru-RU" sz="1600" dirty="0" smtClean="0">
                <a:solidFill>
                  <a:srgbClr val="000000"/>
                </a:solidFill>
              </a:rPr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929454" y="4000504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600 тыс.руб.</a:t>
            </a:r>
            <a:endParaRPr lang="ru-RU" b="1" dirty="0"/>
          </a:p>
        </p:txBody>
      </p:sp>
      <p:grpSp>
        <p:nvGrpSpPr>
          <p:cNvPr id="10" name="Group 23"/>
          <p:cNvGrpSpPr>
            <a:grpSpLocks/>
          </p:cNvGrpSpPr>
          <p:nvPr/>
        </p:nvGrpSpPr>
        <p:grpSpPr bwMode="auto">
          <a:xfrm>
            <a:off x="7010416" y="3152829"/>
            <a:ext cx="1633550" cy="776237"/>
            <a:chOff x="1171" y="1615"/>
            <a:chExt cx="1497" cy="1249"/>
          </a:xfrm>
        </p:grpSpPr>
        <p:pic>
          <p:nvPicPr>
            <p:cNvPr id="11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7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000892" y="5357826"/>
            <a:ext cx="1581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600 тыс.руб.</a:t>
            </a:r>
            <a:endParaRPr lang="ru-RU" b="1" dirty="0"/>
          </a:p>
        </p:txBody>
      </p:sp>
      <p:grpSp>
        <p:nvGrpSpPr>
          <p:cNvPr id="14" name="Group 23"/>
          <p:cNvGrpSpPr>
            <a:grpSpLocks/>
          </p:cNvGrpSpPr>
          <p:nvPr/>
        </p:nvGrpSpPr>
        <p:grpSpPr bwMode="auto">
          <a:xfrm>
            <a:off x="7215206" y="5715017"/>
            <a:ext cx="1428760" cy="642941"/>
            <a:chOff x="1171" y="1615"/>
            <a:chExt cx="1497" cy="1249"/>
          </a:xfrm>
        </p:grpSpPr>
        <p:pic>
          <p:nvPicPr>
            <p:cNvPr id="15" name="Picture 24" descr="25596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9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7072330" y="6357958"/>
            <a:ext cx="16621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600 тыс.руб.</a:t>
            </a:r>
            <a:endParaRPr lang="ru-RU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929718" cy="71438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этапы бюджетного процесса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28737"/>
          <a:ext cx="840108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Выноска со стрелкой вниз 5"/>
          <p:cNvSpPr/>
          <p:nvPr/>
        </p:nvSpPr>
        <p:spPr>
          <a:xfrm>
            <a:off x="2000232" y="1071546"/>
            <a:ext cx="5429288" cy="114300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Составление проекта бюджета</a:t>
            </a:r>
            <a:endParaRPr lang="ru-RU" sz="2400" b="1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Выноска со стрелкой вниз 6"/>
          <p:cNvSpPr/>
          <p:nvPr/>
        </p:nvSpPr>
        <p:spPr>
          <a:xfrm>
            <a:off x="2000232" y="2214554"/>
            <a:ext cx="5429288" cy="1143008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Рассмотрение и утверждение бюджета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2000232" y="3286124"/>
            <a:ext cx="5429288" cy="928694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2071670" y="4214818"/>
            <a:ext cx="5429288" cy="121444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Контроль за исполнением бюджета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71670" y="5357826"/>
            <a:ext cx="5429288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Утверждение бюджетной отчетности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14300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МП«Развитие транспортной системы города Назарово»</a:t>
            </a:r>
            <a:b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/>
          <a:lstStyle/>
          <a:p>
            <a:pPr lvl="0"/>
            <a:r>
              <a:rPr lang="ru-RU" sz="1600" dirty="0" smtClean="0"/>
              <a:t>Снижение тяжести последствий дорожно-транспортных происшествий снизится с 8 до 4 погибших в ДТП на 100 пострадавших  с 2017 года до 2019 года соответственно;</a:t>
            </a:r>
          </a:p>
          <a:p>
            <a:pPr lvl="0"/>
            <a:r>
              <a:rPr lang="ru-RU" sz="1600" dirty="0" smtClean="0"/>
              <a:t>Протяженность автомобильных дорог общего пользования местного значения, работы по содержанию которых выполняются в объеме действующих нормативов (допустимый уровень) и их удельный вес в общей протяженности автомобильных дорог, на которых производится комплекс работ по содержанию – (ежегодно 100%);</a:t>
            </a:r>
          </a:p>
          <a:p>
            <a:pPr lvl="0"/>
            <a:r>
              <a:rPr lang="ru-RU" sz="1600" dirty="0" smtClean="0"/>
              <a:t>Уменьшение количества мостов на автомобильных дорогах общего пользования местного значения с неудовлетворительными транспортно-эксплуатационными характеристиками и их доли в общем количестве мостов с 1 ед. в 2017 году до 0 ед. в 2019 году;</a:t>
            </a:r>
          </a:p>
          <a:p>
            <a:pPr lvl="0"/>
            <a:r>
              <a:rPr lang="ru-RU" sz="1600" dirty="0" smtClean="0"/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 по 0,25% (ежегодно);</a:t>
            </a:r>
          </a:p>
          <a:p>
            <a:pPr lvl="0"/>
            <a:r>
              <a:rPr lang="ru-RU" sz="1600" dirty="0" smtClean="0"/>
              <a:t>Доля населения, не имеющего регулярного автобусного сообщения с административным центром городского округа, в общей численности населения городского округа (ежегодно 0%);</a:t>
            </a:r>
          </a:p>
          <a:p>
            <a:pPr lvl="0"/>
            <a:r>
              <a:rPr lang="ru-RU" sz="1600" dirty="0" smtClean="0"/>
              <a:t>Регулярность пассажирских перевозок муниципальными маршрутами (ежегодно 100%).</a:t>
            </a:r>
          </a:p>
          <a:p>
            <a:pPr lvl="0"/>
            <a:r>
              <a:rPr lang="ru-RU" sz="1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ПОДПРОГРАММЫ   </a:t>
            </a:r>
          </a:p>
          <a:p>
            <a:pPr lvl="0"/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0" y="5214950"/>
            <a:ext cx="2571736" cy="1643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Обеспечение безопасности дорожного движения- 1168 тыс.руб.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43174" y="5214950"/>
            <a:ext cx="3500462" cy="1643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Развитие,  модернизация и содержание улично-дорожной сети и искусственных сооружений города Назарово -18212,6 тыс.руб.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5214950"/>
            <a:ext cx="2857488" cy="1643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Развитие транспортного комплекса  – 9181 тыс.руб.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857232"/>
          </a:xfrm>
        </p:spPr>
        <p:txBody>
          <a:bodyPr>
            <a:normAutofit fontScale="90000"/>
          </a:bodyPr>
          <a:lstStyle/>
          <a:p>
            <a:pPr algn="ctr" defTabSz="1028700">
              <a:defRPr/>
            </a:pPr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 «Управление муниципальными финансами»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786478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рост объема налоговых и неналоговых доходов бюджета города в общем объеме доходов бюджета;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просроченной кредиторской задолженности по выплате заработной платы с начислениями работникам бюджетной сферы и по исполнению обязательств перед гражданами;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отсутствие выплат из бюджета города сумм, связанных с несвоевременным исполнением долговых обязательств;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повышение доли расходов бюджета города, формируемых в рамках муниципальных программ города Назарово; </a:t>
            </a:r>
          </a:p>
          <a:p>
            <a:pPr lvl="0"/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своевременное составление проекта бюджета и отчета об исполнении  бюджета города; </a:t>
            </a:r>
          </a:p>
          <a:p>
            <a:pPr lvl="0"/>
            <a:r>
              <a:rPr lang="ru-RU" sz="1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непревышение</a:t>
            </a:r>
            <a:r>
              <a:rPr lang="ru-RU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размера дефицита бюджета к общему годовому объему доходов выше уровня, установленного Бюджетным кодексом Российской Федерации;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4483807"/>
            <a:ext cx="2357454" cy="208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57158" y="5500702"/>
            <a:ext cx="1633550" cy="1000068"/>
            <a:chOff x="1171" y="1615"/>
            <a:chExt cx="1497" cy="1261"/>
          </a:xfrm>
        </p:grpSpPr>
        <p:pic>
          <p:nvPicPr>
            <p:cNvPr id="6" name="Picture 24" descr="25596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25"/>
            <p:cNvSpPr>
              <a:spLocks noChangeArrowheads="1"/>
            </p:cNvSpPr>
            <p:nvPr/>
          </p:nvSpPr>
          <p:spPr bwMode="auto">
            <a:xfrm>
              <a:off x="1559" y="2190"/>
              <a:ext cx="691" cy="6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ru-RU" sz="2400" b="1" dirty="0" smtClean="0">
                <a:solidFill>
                  <a:srgbClr val="000000"/>
                </a:solidFill>
                <a:latin typeface="Times New Roman" pitchFamily="18" charset="0"/>
              </a:endParaRPr>
            </a:p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2017</a:t>
              </a:r>
            </a:p>
            <a:p>
              <a:pPr algn="ctr" eaLnBrk="0" hangingPunct="0"/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214546" y="5572140"/>
            <a:ext cx="1714512" cy="928694"/>
            <a:chOff x="1171" y="1615"/>
            <a:chExt cx="1497" cy="1249"/>
          </a:xfrm>
        </p:grpSpPr>
        <p:pic>
          <p:nvPicPr>
            <p:cNvPr id="9" name="Picture 24" descr="255966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2018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23"/>
          <p:cNvGrpSpPr>
            <a:grpSpLocks/>
          </p:cNvGrpSpPr>
          <p:nvPr/>
        </p:nvGrpSpPr>
        <p:grpSpPr bwMode="auto">
          <a:xfrm>
            <a:off x="4214810" y="5643578"/>
            <a:ext cx="1714512" cy="857256"/>
            <a:chOff x="1171" y="1615"/>
            <a:chExt cx="1497" cy="1249"/>
          </a:xfrm>
        </p:grpSpPr>
        <p:pic>
          <p:nvPicPr>
            <p:cNvPr id="12" name="Picture 24" descr="255966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30000"/>
            </a:blip>
            <a:srcRect l="5469" r="4567"/>
            <a:stretch>
              <a:fillRect/>
            </a:stretch>
          </p:blipFill>
          <p:spPr bwMode="auto">
            <a:xfrm>
              <a:off x="1171" y="1615"/>
              <a:ext cx="1497" cy="1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1559" y="2396"/>
              <a:ext cx="691" cy="23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ru-RU" sz="2400" b="1" dirty="0" smtClean="0">
                  <a:solidFill>
                    <a:srgbClr val="000000"/>
                  </a:solidFill>
                  <a:latin typeface="Times New Roman" pitchFamily="18" charset="0"/>
                </a:rPr>
                <a:t>2019</a:t>
              </a:r>
              <a:endParaRPr lang="ru-RU" sz="2400" b="1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0" y="5286388"/>
            <a:ext cx="207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5982,917 тыс.руб.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43108" y="5286388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5982,917 тыс.руб.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429124" y="5357826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5982,917 тыс.руб.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85738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Ожидаемые результаты реализации МП « Защита населения и территории города Назарово от чрезвычайных ситуаций природного и техногенного характера»</a:t>
            </a:r>
            <a:b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</a:b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26"/>
            <a:ext cx="9144000" cy="50720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результате реализации мероприятий Программы ожидаются следующие результаты </a:t>
            </a:r>
          </a:p>
          <a:p>
            <a:r>
              <a:rPr lang="ru-RU" sz="1600" b="1" dirty="0" smtClean="0"/>
              <a:t>  Количество объектов, подключенных к сети (прямые каналы связи) за период        реализации программы к 2019г. составит 3 ед.</a:t>
            </a:r>
          </a:p>
          <a:p>
            <a:r>
              <a:rPr lang="ru-RU" sz="1600" b="1" dirty="0" smtClean="0"/>
              <a:t>   Число пострадавших от ЧС составит   0 чел.  в период  2017-2019г.г.</a:t>
            </a:r>
          </a:p>
          <a:p>
            <a:r>
              <a:rPr lang="ru-RU" sz="1600" b="1" dirty="0" smtClean="0"/>
              <a:t>    Повышение эффективности проведения профилактических мероприятий  к 2019г.  составит 0,03  как соотношение количества погибший и травмированных  от пожаров бытового характера, к общему количеству патрулирований (снижение коэффициента является позитивной тенденцией). </a:t>
            </a:r>
          </a:p>
          <a:p>
            <a:r>
              <a:rPr lang="ru-RU" sz="1600" b="1" dirty="0" smtClean="0"/>
              <a:t>     Прикрытие населения  города всеми видами пожарной охраны планируется ежегодно  не ниже 100,0% от общей численности населения.</a:t>
            </a:r>
          </a:p>
          <a:p>
            <a:r>
              <a:rPr lang="ru-RU" sz="1600" b="1" dirty="0" smtClean="0"/>
              <a:t>     Охват населения обучением  по противопожарной безопасности   в 2017- 2019г.г.  составит 5,0 тыс. чел.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4282" y="5500702"/>
            <a:ext cx="4214842" cy="11429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Предупреждение, спасение, помощь населению города в чрезвычайных ситуациях- 2308,02 тыс.руб.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572000" y="5429264"/>
            <a:ext cx="421484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Использование информационно-коммуникационных технологий для обеспечения безопасности населения города  5 тыс. руб.</a:t>
            </a:r>
            <a:endParaRPr lang="ru-RU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FFFF00"/>
                </a:solidFill>
                <a:latin typeface="Times New Roman" pitchFamily="18" charset="0"/>
              </a:rPr>
              <a:t>Ожидаемые результаты реализации МП «Управление  муниципальным имуществом и земельными ресурсами»</a:t>
            </a:r>
            <a:endParaRPr lang="ru-RU" sz="31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286412"/>
          </a:xfrm>
        </p:spPr>
        <p:txBody>
          <a:bodyPr>
            <a:normAutofit/>
          </a:bodyPr>
          <a:lstStyle/>
          <a:p>
            <a:pPr marL="0" indent="0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Обеспечение оптимальности управленческих решений по распоряжению земельно-имущественным комплексом, повышение инвестиционной привлекательности муниципальной недвижимости и земельных  участков определяет целевые показатели и показатели результативности: </a:t>
            </a:r>
          </a:p>
          <a:p>
            <a:pPr marL="0" lvl="0" indent="0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Увеличение доли </a:t>
            </a:r>
            <a:r>
              <a:rPr lang="ru-RU" sz="1900" b="1" dirty="0" err="1" smtClean="0">
                <a:latin typeface="Times New Roman" pitchFamily="18" charset="0"/>
                <a:cs typeface="Times New Roman" pitchFamily="18" charset="0"/>
              </a:rPr>
              <a:t>проинвентаризированных</a:t>
            </a:r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 объектов муниципального имущества по отношению к общему количеству объектов  муниципального имущества;</a:t>
            </a:r>
          </a:p>
          <a:p>
            <a:pPr marL="0" lvl="0" indent="0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бюджета в виде поступлений от аренды и продажи муниципального имущества</a:t>
            </a:r>
          </a:p>
          <a:p>
            <a:pPr marL="0" lvl="0" indent="0"/>
            <a:r>
              <a:rPr lang="ru-RU" sz="1900" b="1" dirty="0" smtClean="0">
                <a:latin typeface="Times New Roman" pitchFamily="18" charset="0"/>
                <a:cs typeface="Times New Roman" pitchFamily="18" charset="0"/>
              </a:rPr>
              <a:t>Достижение запланированного уровня доходов в виде поступлений от арендной платы за землю, по продаже земельных участков.</a:t>
            </a:r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5000636"/>
            <a:ext cx="3214710" cy="18573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Управление и распоряжение муниципальным имуществом города Назарово – 200 тыс. 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43504" y="5072074"/>
            <a:ext cx="3214710" cy="17859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Эффективное управление и распоряжение земельными ресурсами города Назарово- 100 тыс. руб.</a:t>
            </a:r>
            <a:endParaRPr lang="ru-RU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716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МП»Содействие развитию гражданского общества в городе Назарово» на 2017-2019гг.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Доля граждан города Назарово, принявших участие в ходе реализации социальных проектов от общего числа (базовый показатель - 2016 год), составит на конец 2019 года 3%;</a:t>
            </a:r>
          </a:p>
          <a:p>
            <a:r>
              <a:rPr lang="ru-RU" sz="2000" b="1" dirty="0" smtClean="0"/>
              <a:t>2. Количество социальных проектов, реализуемых населением города Назарово (базовый показатель - 2016 год), составит на конец 2019 года 21 ед.;</a:t>
            </a:r>
          </a:p>
          <a:p>
            <a:r>
              <a:rPr lang="ru-RU" sz="2000" b="1" dirty="0" smtClean="0"/>
              <a:t>3. Число жителей города Назарово, вовлеченных во взаимодействие с органами местной власти к 2019 году до 1000 человек.</a:t>
            </a:r>
            <a:endParaRPr lang="ru-RU" sz="20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5000636"/>
            <a:ext cx="2143140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2017г.-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50 тыс.руб.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5000636"/>
            <a:ext cx="221457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2018г.-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 50 тыс. руб</a:t>
            </a:r>
            <a:r>
              <a:rPr lang="ru-RU" sz="2400" dirty="0" smtClean="0">
                <a:solidFill>
                  <a:srgbClr val="FFFF00"/>
                </a:solidFill>
              </a:rPr>
              <a:t>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500826" y="5000636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2019г.- </a:t>
            </a:r>
          </a:p>
          <a:p>
            <a:pPr algn="ctr"/>
            <a:r>
              <a:rPr lang="ru-RU" sz="2400" b="1" dirty="0" smtClean="0">
                <a:solidFill>
                  <a:srgbClr val="FFFF00"/>
                </a:solidFill>
              </a:rPr>
              <a:t>50 тыс. руб.</a:t>
            </a:r>
            <a:endParaRPr lang="ru-RU" sz="2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442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Ожидаемые результаты реализации МП «Создание условий для обеспечения доступным и комфортным жильем граждан города Назарово»</a:t>
            </a:r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4422"/>
            <a:ext cx="9144000" cy="564357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Ожидаемыми результатами реализации муниципальной программы являются следующие: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- разработка проектов планировок и межевания территории в целях установления границ земельных участков для строительства жилья - 1 проект (за период реализации программы);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- годовой объем ввода жилья (ежегодно):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2017г. - 9476,0 кв.м; 2018г. – 6000,0 кв.м; 2019г.- 8557,0 кв.м.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- количество земельных участков, сформированных и поставленных на кадастровый учет, предоставляемых для жилищного строительства семьям, имеющим трех и более детей к 2019 году – 398 участков;</a:t>
            </a:r>
          </a:p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- количество граждан, переселенных из аварийного жилищного фонда муниципальных образований  (ежегодно): 2017г.- 200 человек.</a:t>
            </a:r>
          </a:p>
          <a:p>
            <a:r>
              <a:rPr lang="ru-RU" sz="1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ПОДПРОГРАММЫ</a:t>
            </a:r>
            <a:endParaRPr lang="ru-RU" sz="1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85720" y="5000636"/>
            <a:ext cx="3357586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Стимулирование жилищного строительства на территории города Назарово- 905,16 тыс. руб.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5072074"/>
            <a:ext cx="3357586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Переселение граждан из аварийного жилищного фонда в городе Назарово – 72515,378 тыс.руб.</a:t>
            </a:r>
            <a:endParaRPr lang="ru-RU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2858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ОБЪЕКТЫ БЮДЖЕТНЫХ ИНВЕСТИЦИЙ И СУБСИДИИ НА КАПИТАЛЬНЫЕ ВЛОЖЕНИЯ БЮДЖЕТА ГОРОДА НАЗАРОВО 2017-2019 ГГ.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357312"/>
          <a:ext cx="9144000" cy="5499728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571472"/>
                <a:gridCol w="3071834"/>
                <a:gridCol w="2071702"/>
                <a:gridCol w="1928826"/>
                <a:gridCol w="1500166"/>
              </a:tblGrid>
              <a:tr h="100011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/>
                        <a:t>№ </a:t>
                      </a:r>
                      <a:r>
                        <a:rPr lang="ru-RU" sz="1600" u="none" strike="noStrike" dirty="0" err="1"/>
                        <a:t>пп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/>
                        <a:t>Наименование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/>
                        <a:t>Планируемый объем капитальных вложений </a:t>
                      </a:r>
                      <a:r>
                        <a:rPr lang="ru-RU" sz="1600" u="none" strike="noStrike" dirty="0" smtClean="0"/>
                        <a:t>2017-2019 </a:t>
                      </a:r>
                      <a:r>
                        <a:rPr lang="ru-RU" sz="1600" u="none" strike="noStrike" dirty="0"/>
                        <a:t>гг.,  тыс.руб.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/>
                        <a:t>Планируемый результат исполнения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u="none" strike="noStrike" dirty="0"/>
                        <a:t>Сроки выполнения мероприятия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057541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/>
                        <a:t>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/>
                        <a:t>Обеспечение предоставления  жилых помещений детям сиротам и детям, оставшимся без попечения родителей, лицам из их числа по договорам найма  специализированных  жилых помещений за счет средств федерального и краевого бюджета в рамках подпрограммы "Поддержка детей-сирот, расширение практики применения семейных форм воспитания" муниципальной программы г. Назарово "Развитие образования города Назарово"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endParaRPr lang="en-US" sz="14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r" fontAlgn="t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 </a:t>
                      </a:r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733,10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/>
                        <a:t>увеличение детей- сирот и детей, оставшихся без попечения родителей обеспеченных жилыми помещениями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2017-2019гг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63339"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/>
                        <a:t>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1" u="none" strike="noStrike"/>
                        <a:t>Обеспечение мероприятий по переселению граждан из аварийного жилищного фонда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72515,38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/>
                        <a:t>Переселение 200 </a:t>
                      </a:r>
                      <a:r>
                        <a:rPr lang="ru-RU" sz="1400" b="1" u="none" strike="noStrike" dirty="0"/>
                        <a:t>граждан из аварийного жилищного фонда муниципальных образований 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smtClean="0">
                          <a:latin typeface="Times New Roman" pitchFamily="18" charset="0"/>
                          <a:cs typeface="Times New Roman" pitchFamily="18" charset="0"/>
                        </a:rPr>
                        <a:t>2017-2019 </a:t>
                      </a:r>
                      <a:r>
                        <a:rPr lang="ru-RU" sz="14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гг.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01122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Динамика муниципального долга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5" y="1000125"/>
          <a:ext cx="9001155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9"/>
                <a:gridCol w="1071570"/>
                <a:gridCol w="1214446"/>
                <a:gridCol w="1143008"/>
                <a:gridCol w="1143008"/>
                <a:gridCol w="1071570"/>
                <a:gridCol w="1071570"/>
                <a:gridCol w="1214414"/>
              </a:tblGrid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отчетная дата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01.01.2016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01.04.2016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01.07.2016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</a:t>
                      </a:r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en-US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01.01.2017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01.01.2018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сумма, </a:t>
                      </a:r>
                      <a:endParaRPr lang="ru-RU" sz="2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</a:t>
                      </a:r>
                      <a:r>
                        <a:rPr lang="ru-RU" sz="20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руб.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20 000,00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65 000,00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 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0" marR="0" marT="0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51000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 </a:t>
                      </a:r>
                      <a:r>
                        <a:rPr lang="ru-RU" sz="1600" b="1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000,00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60000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/>
        </p:nvGraphicFramePr>
        <p:xfrm>
          <a:off x="142844" y="2285992"/>
          <a:ext cx="885831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/>
              <a:t>Финансовое управление администрации города Назарово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662200 г. Назарово, ул. К.Маркса, 19/1 </a:t>
            </a:r>
          </a:p>
          <a:p>
            <a:pPr>
              <a:buNone/>
            </a:pPr>
            <a:r>
              <a:rPr lang="ru-RU" dirty="0" smtClean="0"/>
              <a:t>телефон/факс (839155) 5-09-75 </a:t>
            </a:r>
          </a:p>
          <a:p>
            <a:pPr>
              <a:buNone/>
            </a:pPr>
            <a:r>
              <a:rPr lang="ru-RU" dirty="0" smtClean="0"/>
              <a:t>электронный адрес </a:t>
            </a:r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dirty="0" err="1" smtClean="0">
                <a:hlinkClick r:id="rId2"/>
              </a:rPr>
              <a:t>gorfin@admg.sibmediafon.ru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Время работы понедельник-пятница </a:t>
            </a:r>
          </a:p>
          <a:p>
            <a:pPr>
              <a:buNone/>
            </a:pPr>
            <a:r>
              <a:rPr lang="ru-RU" dirty="0" smtClean="0"/>
              <a:t>С 8.00 до 17.00 перерыв с 13.00 до 14.00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329642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этапы составления бюджета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14438"/>
          <a:ext cx="8229600" cy="55092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Этапы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Подготовка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Рассмотрение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Утверждение</a:t>
                      </a:r>
                      <a:endParaRPr lang="ru-RU" dirty="0"/>
                    </a:p>
                  </a:txBody>
                  <a:tcPr/>
                </a:tc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Прогноз социально-экономического</a:t>
                      </a:r>
                      <a:r>
                        <a:rPr lang="ru-RU" baseline="0" dirty="0" smtClean="0"/>
                        <a:t> развития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июнь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август</a:t>
                      </a:r>
                      <a:endParaRPr lang="ru-RU" dirty="0"/>
                    </a:p>
                  </a:txBody>
                  <a:tcPr/>
                </a:tc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программы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июль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сентябрь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Основные направления налоговой и бюджетной политики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Проект решения о бюджете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октябрь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 15 ноября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</a:t>
                      </a:r>
                      <a:endParaRPr lang="ru-RU" dirty="0"/>
                    </a:p>
                  </a:txBody>
                  <a:tcPr/>
                </a:tc>
              </a:tr>
              <a:tr h="714377">
                <a:tc>
                  <a:txBody>
                    <a:bodyPr/>
                    <a:lstStyle/>
                    <a:p>
                      <a:r>
                        <a:rPr lang="ru-RU" dirty="0" smtClean="0"/>
                        <a:t>Муниципальные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ноябрь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декабрь-январь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43998" cy="71438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Участники бюджетного процесса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Участниками бюджетного процесса являются: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Глава города –председатель городского Совета депутатов;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Назаровский городской Совет депутатов;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Администрация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Финансовое управление администрации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Контрольно-счетная палата города Назарово;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распорядители и распорядители бюджетных средств;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доходов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главные администраторы и администраторы источников финансирования дефицита  городского бюджета;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получатели бюджетных средств. </a:t>
            </a: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64305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показатели прогноза социально-экономического развития, на основе которых сформирован бюджет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935162"/>
          <a:ext cx="91440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670"/>
                <a:gridCol w="1357322"/>
                <a:gridCol w="1500198"/>
                <a:gridCol w="1357322"/>
                <a:gridCol w="1571636"/>
                <a:gridCol w="1285852"/>
              </a:tblGrid>
              <a:tr h="63658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(отчет)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( оценка)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2017г.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2018 г.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Численность населения, чел.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51069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50737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50483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50241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50241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Индекс потребительских цен, %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105,7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,1</a:t>
                      </a:r>
                    </a:p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105,3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104,3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 организаций до налогообложения, тыс.руб.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400846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422492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447840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467990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487645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Оборот розничной торговли, тыс.руб.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5509350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5871431,49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5887493,86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5934593,81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6738632,51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51353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Инвестиции, млн.руб.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466,9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548,5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483,1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505,4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00013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бюджетной  политики в 2017 году и плановом периоде 2018-2019 гг.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9001156" cy="5286412"/>
          </a:xfrm>
        </p:spPr>
        <p:txBody>
          <a:bodyPr>
            <a:normAutofit fontScale="70000" lnSpcReduction="20000"/>
          </a:bodyPr>
          <a:lstStyle/>
          <a:p>
            <a:pPr>
              <a:buClr>
                <a:srgbClr val="FFFF00"/>
              </a:buClr>
            </a:pPr>
            <a:r>
              <a:rPr lang="ru-RU" sz="2800" b="1" dirty="0" smtClean="0"/>
              <a:t>оптимизация структуры расходов бюджета города, через выявление резервов и перераспределение в пользу приоритетных направлений и проектов, прежде всего обеспечивающих решение поставленных задач и создающих условия для экономического роста;</a:t>
            </a:r>
          </a:p>
          <a:p>
            <a:pPr>
              <a:buClr>
                <a:srgbClr val="FFFF00"/>
              </a:buClr>
            </a:pPr>
            <a:r>
              <a:rPr lang="ru-RU" sz="2800" b="1" dirty="0" smtClean="0"/>
              <a:t>развитие программно-целевых методов управления с определением приоритетов и оценкой содержания муниципальных программ при имеющихся реальных возможностях бюджета города;</a:t>
            </a:r>
          </a:p>
          <a:p>
            <a:pPr>
              <a:buClr>
                <a:srgbClr val="FFFF00"/>
              </a:buClr>
            </a:pPr>
            <a:r>
              <a:rPr lang="ru-RU" sz="2800" b="1" dirty="0" smtClean="0"/>
              <a:t>повышение качества предоставляемых муниципальных услуг в социально значимых для населения сферах;</a:t>
            </a:r>
          </a:p>
          <a:p>
            <a:pPr>
              <a:buClr>
                <a:srgbClr val="FFFF00"/>
              </a:buClr>
            </a:pPr>
            <a:r>
              <a:rPr lang="ru-RU" sz="2800" b="1" dirty="0" smtClean="0"/>
              <a:t> увязка муниципальных заданий на оказание муниципальных услуг с целями муниципальных программ; </a:t>
            </a:r>
          </a:p>
          <a:p>
            <a:pPr>
              <a:buClr>
                <a:srgbClr val="FFFF00"/>
              </a:buClr>
              <a:buSzPct val="100000"/>
              <a:buFont typeface="Arial" pitchFamily="34" charset="0"/>
              <a:buChar char="•"/>
            </a:pPr>
            <a:r>
              <a:rPr lang="ru-RU" sz="2800" b="1" dirty="0" smtClean="0"/>
              <a:t> обеспечение выполнения ключевых и целевых показателей муниципальных программ, преемственность показателей достижения определенных целей, обозначенных в муниципальных программах, целям и задачам, обозначенным в государственных программах, для обеспечения их увязки.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в 201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году и плановом периоде 201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-201</a:t>
            </a:r>
            <a:r>
              <a:rPr lang="en-US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гг.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92922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осуществление мониторинга налоговых поступлений от крупных налогоплательщиков на территории города;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содействие дальнейшему развитию субъектов малого предпринимательства с целью повышения их участия в наполнении бюджетной системы, увеличения налоговых поступлений;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повышение эффективности управления муниципальной собственностью;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сокращение недоимки в бюджет города Назарово, в том числе по региональным и местным налогам, а также по неналоговым доходам бюджета;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продолжение работы по легализации заработной платы.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Основные параметры бюджета г.Назарово на 2017-2019 гг.</a:t>
            </a:r>
            <a:endParaRPr lang="ru-RU" sz="3200" dirty="0">
              <a:solidFill>
                <a:srgbClr val="FFFF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143000"/>
          <a:ext cx="9144033" cy="579313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28596"/>
                <a:gridCol w="3214710"/>
                <a:gridCol w="1291554"/>
                <a:gridCol w="1565966"/>
                <a:gridCol w="1305056"/>
                <a:gridCol w="1338151"/>
              </a:tblGrid>
              <a:tr h="98453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№ 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п</a:t>
                      </a: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/</a:t>
                      </a:r>
                      <a:r>
                        <a:rPr kumimoji="0" lang="ru-RU" sz="1600" u="none" strike="noStrike" cap="none" normalizeH="0" baseline="0" dirty="0" err="1" smtClean="0">
                          <a:ln>
                            <a:noFill/>
                          </a:ln>
                          <a:effectLst/>
                        </a:rPr>
                        <a:t>п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solidFill>
                              <a:schemeClr val="bg1"/>
                            </a:solidFill>
                          </a:ln>
                          <a:effectLst/>
                        </a:rPr>
                        <a:t>Направление</a:t>
                      </a:r>
                      <a:endParaRPr kumimoji="0" lang="ru-RU" sz="2000" b="1" i="1" u="none" strike="noStrike" cap="none" normalizeH="0" baseline="0" dirty="0" smtClean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kumimoji="0" lang="ru-RU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млн.руб.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2017 год,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млн.руб.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2018 год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млн.руб.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2019 год</a:t>
                      </a:r>
                    </a:p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млн.руб</a:t>
                      </a: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.</a:t>
                      </a:r>
                      <a:endParaRPr kumimoji="0" lang="ru-RU" sz="20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210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ДОХОДЫ, в том числе: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1246,8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1022,5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911,9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923,3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6685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(налоговые, неналоговые)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299,3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346,6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210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 из краевого бюджета 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85,5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85,5</a:t>
                      </a:r>
                    </a:p>
                  </a:txBody>
                  <a:tcPr horzOverflow="overflow"/>
                </a:tc>
              </a:tr>
              <a:tr h="56685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 из краевого бюджета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773,2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589,6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491,2</a:t>
                      </a:r>
                    </a:p>
                  </a:txBody>
                  <a:tcPr horzOverflow="overflow"/>
                </a:tc>
              </a:tr>
              <a:tr h="4210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РАСХОДЫ, в том числе: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1185,6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1033,8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941,3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953,6</a:t>
                      </a:r>
                    </a:p>
                  </a:txBody>
                  <a:tcPr horzOverflow="overflow"/>
                </a:tc>
              </a:tr>
              <a:tr h="56685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за счет средств краевого бюджета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589,6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491,2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491,2</a:t>
                      </a:r>
                    </a:p>
                  </a:txBody>
                  <a:tcPr horzOverflow="overflow"/>
                </a:tc>
              </a:tr>
              <a:tr h="56685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расходы за счет собственных средств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467,6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450,1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462,4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210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(-)/ПРОФИЦИТ (+)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-11,3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-29,4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-30,3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21010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ИСТОЧНИКИ, в том числе: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-61,2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58012"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11,3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29,4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t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30,3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</a:t>
            </a:r>
            <a:br>
              <a:rPr lang="ru-RU" sz="3600" b="1" dirty="0" smtClean="0"/>
            </a:b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Структура доходов бюджета города Назарово на 2017-2019 гг.</a:t>
            </a:r>
            <a:endParaRPr lang="ru-RU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6972903"/>
        </p:xfrm>
        <a:graphic>
          <a:graphicData uri="http://schemas.openxmlformats.org/drawingml/2006/table">
            <a:tbl>
              <a:tblPr firstRow="1" bandRow="1">
                <a:tableStyleId>{284E427A-3D55-4303-BF80-6455036E1DE7}</a:tableStyleId>
              </a:tblPr>
              <a:tblGrid>
                <a:gridCol w="2571736"/>
                <a:gridCol w="1071570"/>
                <a:gridCol w="1928826"/>
                <a:gridCol w="1785950"/>
                <a:gridCol w="1785918"/>
              </a:tblGrid>
              <a:tr h="6429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solidFill>
                              <a:schemeClr val="accent1"/>
                            </a:solidFill>
                          </a:ln>
                          <a:solidFill>
                            <a:schemeClr val="tx1"/>
                          </a:solidFill>
                          <a:effectLst/>
                        </a:rPr>
                        <a:t>Вид дохода</a:t>
                      </a:r>
                      <a:endParaRPr kumimoji="0" lang="ru-RU" sz="1800" b="1" i="0" u="none" strike="noStrike" cap="none" spc="0" normalizeH="0" baseline="0" dirty="0" smtClean="0">
                        <a:ln>
                          <a:solidFill>
                            <a:schemeClr val="accent1"/>
                          </a:solidFill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млн.руб.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2017 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u="none" strike="noStrike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Млн.руб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 2018 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Млн.руб.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2019 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</a:rPr>
                        <a:t>Млн.руб.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64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прибыль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5,9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6928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НДФЛ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181,3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190,6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2245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Акцизы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158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совокупный доход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19,5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558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38,8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45,9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45,9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46,3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555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Госпошлина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665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</a:t>
                      </a:r>
                      <a:r>
                        <a:rPr kumimoji="0" lang="ru-RU" sz="1500" b="1" u="none" strike="noStrike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</a:t>
                      </a: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имущества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26,9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302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Платежи за пользование природными ресурсами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5,4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792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имущества и земли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3498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доходы</a:t>
                      </a:r>
                      <a:endParaRPr kumimoji="0" lang="ru-RU" sz="15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32,1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4367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Собственные доходы</a:t>
                      </a:r>
                      <a:endParaRPr kumimoji="0" lang="ru-RU" sz="15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299,3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330,8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335,2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346,6</a:t>
                      </a:r>
                      <a:endParaRPr kumimoji="0" lang="ru-RU" sz="1800" b="1" i="1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7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947,5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691,7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576,7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576,7</a:t>
                      </a:r>
                      <a:endParaRPr kumimoji="0" lang="ru-RU" sz="18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  <a:tr h="5718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5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kumimoji="0" lang="ru-RU" sz="15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1246,8</a:t>
                      </a:r>
                      <a:endParaRPr kumimoji="0" lang="ru-RU" sz="16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1022,5</a:t>
                      </a:r>
                      <a:endParaRPr kumimoji="0" lang="ru-RU" sz="16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911,9</a:t>
                      </a:r>
                      <a:endParaRPr kumimoji="0" lang="ru-RU" sz="16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u="none" strike="noStrike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923,3</a:t>
                      </a:r>
                      <a:endParaRPr kumimoji="0" lang="ru-RU" sz="1600" b="1" i="0" u="none" strike="noStrike" cap="none" spc="0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1856</TotalTime>
  <Words>2772</Words>
  <Application>Microsoft Office PowerPoint</Application>
  <PresentationFormat>Экран (4:3)</PresentationFormat>
  <Paragraphs>576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Бюджет для граждан на основе Решения НГСД № 41-403 от 14.12.2016 «Об утверждении бюджета города Назарово на 2017 год и плановый период 2018-2019гг.» .»(в редакции от 08.02.2017г. №В-410)</vt:lpstr>
      <vt:lpstr>Основные этапы бюджетного процесса</vt:lpstr>
      <vt:lpstr>Основные этапы составления бюджета</vt:lpstr>
      <vt:lpstr>Участники бюджетного процесса</vt:lpstr>
      <vt:lpstr>Основные показатели прогноза социально-экономического развития, на основе которых сформирован бюджет</vt:lpstr>
      <vt:lpstr>Основные направления бюджетной  политики в 2017 году и плановом периоде 2018-2019 гг.</vt:lpstr>
      <vt:lpstr>Основные направления налоговой политики в 2017 году и плановом периоде 2018-2019 гг.</vt:lpstr>
      <vt:lpstr>Основные параметры бюджета г.Назарово на 2017-2019 гг.</vt:lpstr>
      <vt:lpstr>               Структура доходов бюджета города Назарово на 2017-2019 гг.</vt:lpstr>
      <vt:lpstr>     Структура и динамика расходов бюджета по отраслям</vt:lpstr>
      <vt:lpstr>Перечень муниципальных программ</vt:lpstr>
      <vt:lpstr>Отчет об исполнении муниципальных программ города Назарово за 2016 год , тыс.руб.</vt:lpstr>
      <vt:lpstr>        Ожидаемые результаты реализации МП «Развитие образования города Назарово»</vt:lpstr>
      <vt:lpstr>Слайд 14</vt:lpstr>
      <vt:lpstr>          Ожидаемые результаты реализации МП«Реформирование и модернизация жилищно- коммунального хозяйства и повышение энергетической эффективности» </vt:lpstr>
      <vt:lpstr>Ожидаемые результаты реализации МП «Развитие культуры в городе Назарово»</vt:lpstr>
      <vt:lpstr>Ожидаемые результаты реализации МП «Развитие физической культуры и спорта в городе Назарово »</vt:lpstr>
      <vt:lpstr>Ожидаемые результаты реализации МП «Молодежь города Назарово в XXI веке»</vt:lpstr>
      <vt:lpstr>Ожидаемые результаты реализации МП«Развитие  малого и среднего предпринимательства на территории города Назарово»</vt:lpstr>
      <vt:lpstr>Ожидаемые результаты реализации МП«Развитие транспортной системы города Назарово» </vt:lpstr>
      <vt:lpstr>Ожидаемые результаты реализации МП «Управление муниципальными финансами»</vt:lpstr>
      <vt:lpstr>Ожидаемые результаты реализации МП « Защита населения и территории города Назарово от чрезвычайных ситуаций природного и техногенного характера» </vt:lpstr>
      <vt:lpstr>Ожидаемые результаты реализации МП «Управление  муниципальным имуществом и земельными ресурсами»</vt:lpstr>
      <vt:lpstr>Ожидаемые результаты реализации МП»Содействие развитию гражданского общества в городе Назарово» на 2017-2019гг.</vt:lpstr>
      <vt:lpstr>Ожидаемые результаты реализации МП «Создание условий для обеспечения доступным и комфортным жильем граждан города Назарово»</vt:lpstr>
      <vt:lpstr>ОБЪЕКТЫ БЮДЖЕТНЫХ ИНВЕСТИЦИЙ И СУБСИДИИ НА КАПИТАЛЬНЫЕ ВЛОЖЕНИЯ БЮДЖЕТА ГОРОДА НАЗАРОВО 2017-2019 ГГ.</vt:lpstr>
      <vt:lpstr>Динамика муниципального долга</vt:lpstr>
      <vt:lpstr>Контактная информация</vt:lpstr>
    </vt:vector>
  </TitlesOfParts>
  <Company>ФУ администрации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на основе Решения НГСД №34-355 от 16.12.2015 «Об утверждении бюджета города Назарово на 2016 год и плановый период 2017-2018гг.»</dc:title>
  <dc:creator>Руководитель</dc:creator>
  <cp:lastModifiedBy>Руководитель</cp:lastModifiedBy>
  <cp:revision>211</cp:revision>
  <dcterms:created xsi:type="dcterms:W3CDTF">2016-01-25T01:56:10Z</dcterms:created>
  <dcterms:modified xsi:type="dcterms:W3CDTF">2017-03-28T07:35:10Z</dcterms:modified>
</cp:coreProperties>
</file>