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310" r:id="rId2"/>
    <p:sldId id="311" r:id="rId3"/>
    <p:sldId id="257" r:id="rId4"/>
    <p:sldId id="258" r:id="rId5"/>
    <p:sldId id="259" r:id="rId6"/>
    <p:sldId id="286" r:id="rId7"/>
    <p:sldId id="287" r:id="rId8"/>
    <p:sldId id="288" r:id="rId9"/>
    <p:sldId id="296" r:id="rId10"/>
    <p:sldId id="297" r:id="rId11"/>
    <p:sldId id="298" r:id="rId12"/>
    <p:sldId id="299" r:id="rId13"/>
    <p:sldId id="307" r:id="rId14"/>
    <p:sldId id="308" r:id="rId15"/>
    <p:sldId id="294" r:id="rId16"/>
    <p:sldId id="267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82" r:id="rId27"/>
    <p:sldId id="301" r:id="rId28"/>
    <p:sldId id="302" r:id="rId29"/>
    <p:sldId id="303" r:id="rId30"/>
    <p:sldId id="309" r:id="rId31"/>
    <p:sldId id="305" r:id="rId32"/>
    <p:sldId id="280" r:id="rId33"/>
    <p:sldId id="304" r:id="rId34"/>
    <p:sldId id="300" r:id="rId35"/>
    <p:sldId id="28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371DFB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33" autoAdjust="0"/>
    <p:restoredTop sz="94689" autoAdjust="0"/>
  </p:normalViewPr>
  <p:slideViewPr>
    <p:cSldViewPr>
      <p:cViewPr varScale="1">
        <p:scale>
          <a:sx n="79" d="100"/>
          <a:sy n="79" d="100"/>
        </p:scale>
        <p:origin x="-211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dLbls>
            <c:dLbl>
              <c:idx val="0"/>
              <c:layout>
                <c:manualLayout>
                  <c:x val="1.2345679012345743E-2"/>
                  <c:y val="0.181371988970236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593-42E0-A8C8-B52607F54340}"/>
                </c:ext>
              </c:extLst>
            </c:dLbl>
            <c:dLbl>
              <c:idx val="1"/>
              <c:layout>
                <c:manualLayout>
                  <c:x val="1.2345679012345743E-2"/>
                  <c:y val="0.1593132335549387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593-42E0-A8C8-B52607F54340}"/>
                </c:ext>
              </c:extLst>
            </c:dLbl>
            <c:dLbl>
              <c:idx val="2"/>
              <c:layout>
                <c:manualLayout>
                  <c:x val="8.0246913580247048E-2"/>
                  <c:y val="7.1078018903755119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55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Основной</c:formatCode>
                <c:ptCount val="3"/>
                <c:pt idx="0" formatCode="# ##0">
                  <c:v>1206</c:v>
                </c:pt>
                <c:pt idx="1">
                  <c:v>1206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593-42E0-A8C8-B52607F5434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dLbls>
            <c:dLbl>
              <c:idx val="0"/>
              <c:layout>
                <c:manualLayout>
                  <c:x val="7.7160493827160689E-3"/>
                  <c:y val="6.3725293421974916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593-42E0-A8C8-B52607F54340}"/>
                </c:ext>
              </c:extLst>
            </c:dLbl>
            <c:dLbl>
              <c:idx val="1"/>
              <c:layout>
                <c:manualLayout>
                  <c:x val="1.3888888888888975E-2"/>
                  <c:y val="7.598015754158549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593-42E0-A8C8-B52607F54340}"/>
                </c:ext>
              </c:extLst>
            </c:dLbl>
            <c:dLbl>
              <c:idx val="2"/>
              <c:layout>
                <c:manualLayout>
                  <c:x val="6.7901234567901564E-2"/>
                  <c:y val="6.862723906981914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Основной</c:formatCode>
                <c:ptCount val="3"/>
                <c:pt idx="0">
                  <c:v>1215.0999999999999</c:v>
                </c:pt>
                <c:pt idx="1">
                  <c:v>1253.0999999999999</c:v>
                </c:pt>
                <c:pt idx="2">
                  <c:v>-38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593-42E0-A8C8-B52607F5434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</c:v>
                </c:pt>
              </c:strCache>
            </c:strRef>
          </c:tx>
          <c:dLbls>
            <c:dLbl>
              <c:idx val="2"/>
              <c:layout>
                <c:manualLayout>
                  <c:x val="7.8703703703703845E-2"/>
                  <c:y val="6.61764592358831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1593-42E0-A8C8-B52607F543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 </c:v>
                </c:pt>
                <c:pt idx="2">
                  <c:v>ДЕФИЦИТ</c:v>
                </c:pt>
              </c:strCache>
            </c:strRef>
          </c:cat>
          <c:val>
            <c:numRef>
              <c:f>Лист1!$D$2:$D$4</c:f>
              <c:numCache>
                <c:formatCode># ##0,00</c:formatCode>
                <c:ptCount val="3"/>
                <c:pt idx="0" formatCode="Основной">
                  <c:v>1121.9000000000001</c:v>
                </c:pt>
                <c:pt idx="1">
                  <c:v>1160.0999999999999</c:v>
                </c:pt>
                <c:pt idx="2" formatCode="Основной">
                  <c:v>-38.200000000000003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1593-42E0-A8C8-B52607F54340}"/>
            </c:ext>
          </c:extLst>
        </c:ser>
        <c:shape val="box"/>
        <c:axId val="76612352"/>
        <c:axId val="76613888"/>
        <c:axId val="76530560"/>
      </c:bar3DChart>
      <c:catAx>
        <c:axId val="76612352"/>
        <c:scaling>
          <c:orientation val="minMax"/>
        </c:scaling>
        <c:axPos val="b"/>
        <c:numFmt formatCode="Основной" sourceLinked="0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6613888"/>
        <c:crosses val="autoZero"/>
        <c:auto val="1"/>
        <c:lblAlgn val="ctr"/>
        <c:lblOffset val="100"/>
      </c:catAx>
      <c:valAx>
        <c:axId val="76613888"/>
        <c:scaling>
          <c:orientation val="minMax"/>
        </c:scaling>
        <c:axPos val="l"/>
        <c:majorGridlines/>
        <c:numFmt formatCode="# ##0" sourceLinked="1"/>
        <c:tickLblPos val="nextTo"/>
        <c:crossAx val="76612352"/>
        <c:crosses val="autoZero"/>
        <c:crossBetween val="between"/>
      </c:valAx>
      <c:serAx>
        <c:axId val="76530560"/>
        <c:scaling>
          <c:orientation val="minMax"/>
        </c:scaling>
        <c:axPos val="b"/>
        <c:tickLblPos val="nextTo"/>
        <c:crossAx val="76613888"/>
        <c:crosses val="autoZero"/>
      </c:serAx>
      <c:spPr>
        <a:gradFill>
          <a:gsLst>
            <a:gs pos="0">
              <a:schemeClr val="accent2">
                <a:lumMod val="40000"/>
                <a:lumOff val="6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c:spPr>
    </c:plotArea>
    <c:legend>
      <c:legendPos val="r"/>
      <c:layout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2019 год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22391975308641984"/>
          <c:y val="1.8805754620144489E-2"/>
        </c:manualLayout>
      </c:layout>
    </c:title>
    <c:view3D>
      <c:rotX val="40"/>
      <c:rotY val="20"/>
      <c:perspective val="30"/>
    </c:view3D>
    <c:plotArea>
      <c:layout>
        <c:manualLayout>
          <c:layoutTarget val="inner"/>
          <c:xMode val="edge"/>
          <c:yMode val="edge"/>
          <c:x val="0.19359507144940225"/>
          <c:y val="0.12474967615602091"/>
          <c:w val="0.80465638315335342"/>
          <c:h val="0.507537244867675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год, млн, руб.</c:v>
                </c:pt>
              </c:strCache>
            </c:strRef>
          </c:tx>
          <c:explosion val="21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налоговые</c:v>
                </c:pt>
                <c:pt idx="1">
                  <c:v>неналоговые </c:v>
                </c:pt>
                <c:pt idx="2">
                  <c:v>дотации</c:v>
                </c:pt>
                <c:pt idx="3">
                  <c:v>субсидии, субвенции</c:v>
                </c:pt>
              </c:strCache>
            </c:strRef>
          </c:cat>
          <c:val>
            <c:numRef>
              <c:f>Лист1!$B$2:$B$5</c:f>
              <c:numCache>
                <c:formatCode>Основной</c:formatCode>
                <c:ptCount val="4"/>
                <c:pt idx="0">
                  <c:v>319.10000000000002</c:v>
                </c:pt>
                <c:pt idx="1">
                  <c:v>28.9</c:v>
                </c:pt>
                <c:pt idx="2">
                  <c:v>172.6</c:v>
                </c:pt>
                <c:pt idx="3">
                  <c:v>598.1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35-4D13-81DB-0D2409D51D48}"/>
            </c:ext>
          </c:extLst>
        </c:ser>
      </c:pie3DChart>
    </c:plotArea>
    <c:legend>
      <c:legendPos val="b"/>
      <c:layout>
        <c:manualLayout>
          <c:xMode val="edge"/>
          <c:yMode val="edge"/>
          <c:x val="4.9369085232695571E-2"/>
          <c:y val="0.60307462195454564"/>
          <c:w val="0.67815270382816994"/>
          <c:h val="0.38089323826573501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год, млн.руб.</a:t>
            </a:r>
          </a:p>
        </c:rich>
      </c:tx>
      <c:layout>
        <c:manualLayout>
          <c:xMode val="edge"/>
          <c:yMode val="edge"/>
          <c:x val="0.18615623382874749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615677569270536E-2"/>
          <c:y val="0.14584973283982314"/>
          <c:w val="0.80465638315335342"/>
          <c:h val="0.50753715237757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год,млн.руб.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налоговые</c:v>
                </c:pt>
                <c:pt idx="1">
                  <c:v>неналоговые</c:v>
                </c:pt>
                <c:pt idx="2">
                  <c:v>дотации</c:v>
                </c:pt>
                <c:pt idx="3">
                  <c:v>субсидии, субвенции</c:v>
                </c:pt>
              </c:strCache>
            </c:strRef>
          </c:cat>
          <c:val>
            <c:numRef>
              <c:f>Лист1!$B$2:$B$5</c:f>
              <c:numCache>
                <c:formatCode>Основной</c:formatCode>
                <c:ptCount val="4"/>
                <c:pt idx="0">
                  <c:v>368.1</c:v>
                </c:pt>
                <c:pt idx="1">
                  <c:v>22.9</c:v>
                </c:pt>
                <c:pt idx="2">
                  <c:v>204.9</c:v>
                </c:pt>
                <c:pt idx="3">
                  <c:v>610.1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0A-4B20-A032-AAA73AF6C2F5}"/>
            </c:ext>
          </c:extLst>
        </c:ser>
      </c:pie3DChart>
    </c:plotArea>
    <c:legend>
      <c:legendPos val="b"/>
      <c:layout>
        <c:manualLayout>
          <c:xMode val="edge"/>
          <c:yMode val="edge"/>
          <c:x val="0.23235171667017368"/>
          <c:y val="0.60834010080210466"/>
          <c:w val="0.63565428718248262"/>
          <c:h val="0.37734867476559442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view3D>
      <c:rAngAx val="1"/>
    </c:view3D>
    <c:plotArea>
      <c:layout>
        <c:manualLayout>
          <c:layoutTarget val="inner"/>
          <c:xMode val="edge"/>
          <c:yMode val="edge"/>
          <c:x val="0.10418331389131914"/>
          <c:y val="3.8408361117022546E-2"/>
          <c:w val="0.63903164782249244"/>
          <c:h val="0.69646404168147702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2698323821255594E-2"/>
                  <c:y val="1.8035359041598181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319,1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E5A-46BC-8AD8-23D1A9033D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2020 год, млн.руб.</c:v>
                </c:pt>
              </c:strCache>
            </c:strRef>
          </c:cat>
          <c:val>
            <c:numRef>
              <c:f>Лист1!$B$2</c:f>
              <c:numCache>
                <c:formatCode>Основной</c:formatCode>
                <c:ptCount val="1"/>
                <c:pt idx="0">
                  <c:v>368.1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E5A-46BC-8AD8-23D1A9033D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2020 год, млн.руб.</c:v>
                </c:pt>
              </c:strCache>
            </c:strRef>
          </c:cat>
          <c:val>
            <c:numRef>
              <c:f>Лист1!$C$2</c:f>
              <c:numCache>
                <c:formatCode>Основной</c:formatCode>
                <c:ptCount val="1"/>
                <c:pt idx="0">
                  <c:v>22.9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E5A-46BC-8AD8-23D1A9033D98}"/>
            </c:ext>
          </c:extLst>
        </c:ser>
        <c:shape val="box"/>
        <c:axId val="78614528"/>
        <c:axId val="78616064"/>
        <c:axId val="0"/>
      </c:bar3DChart>
      <c:catAx>
        <c:axId val="78614528"/>
        <c:scaling>
          <c:orientation val="minMax"/>
        </c:scaling>
        <c:axPos val="b"/>
        <c:numFmt formatCode="Основной" sourceLinked="0"/>
        <c:tickLblPos val="nextTo"/>
        <c:crossAx val="78616064"/>
        <c:crosses val="autoZero"/>
        <c:auto val="1"/>
        <c:lblAlgn val="ctr"/>
        <c:lblOffset val="100"/>
      </c:catAx>
      <c:valAx>
        <c:axId val="78616064"/>
        <c:scaling>
          <c:orientation val="minMax"/>
        </c:scaling>
        <c:axPos val="l"/>
        <c:majorGridlines/>
        <c:numFmt formatCode="0%" sourceLinked="1"/>
        <c:tickLblPos val="nextTo"/>
        <c:crossAx val="786145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0458619462230981E-3"/>
          <c:y val="0.81069425785816684"/>
          <c:w val="0.87947657575866656"/>
          <c:h val="0.18777364954923889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title>
      <c:tx>
        <c:rich>
          <a:bodyPr/>
          <a:lstStyle/>
          <a:p>
            <a:pPr>
              <a:defRPr/>
            </a:pPr>
            <a:r>
              <a:rPr lang="ru-RU"/>
              <a:t>Налоговые доходы</a:t>
            </a:r>
            <a:endParaRPr lang="en-US"/>
          </a:p>
        </c:rich>
      </c:tx>
      <c:layout>
        <c:manualLayout>
          <c:xMode val="edge"/>
          <c:yMode val="edge"/>
          <c:x val="8.3792939332008223E-2"/>
          <c:y val="1.3333240012318373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0879383365840153E-2"/>
                  <c:y val="-1.134620230129622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0B2-4AF5-8159-5923979039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Основной</c:formatCode>
                <c:ptCount val="6"/>
                <c:pt idx="0">
                  <c:v>42.760000000000012</c:v>
                </c:pt>
                <c:pt idx="1">
                  <c:v>221.6</c:v>
                </c:pt>
                <c:pt idx="2">
                  <c:v>22.330000000000005</c:v>
                </c:pt>
                <c:pt idx="3">
                  <c:v>18.170000000000005</c:v>
                </c:pt>
                <c:pt idx="4">
                  <c:v>51.2</c:v>
                </c:pt>
                <c:pt idx="5">
                  <c:v>12.03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B2-4AF5-8159-5923979039C2}"/>
            </c:ext>
          </c:extLst>
        </c:ser>
        <c:ser>
          <c:idx val="1"/>
          <c:order val="1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B2-4AF5-8159-5923979039C2}"/>
            </c:ext>
          </c:extLst>
        </c:ser>
        <c:ser>
          <c:idx val="2"/>
          <c:order val="2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0B2-4AF5-8159-5923979039C2}"/>
            </c:ext>
          </c:extLst>
        </c:ser>
        <c:ser>
          <c:idx val="3"/>
          <c:order val="3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0B2-4AF5-8159-5923979039C2}"/>
            </c:ext>
          </c:extLst>
        </c:ser>
        <c:ser>
          <c:idx val="4"/>
          <c:order val="4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explosion val="25"/>
          <c:cat>
            <c:strRef>
              <c:f>Лист1!$A$2:$A$7</c:f>
              <c:strCache>
                <c:ptCount val="6"/>
                <c:pt idx="0">
                  <c:v>Налог на прибыль</c:v>
                </c:pt>
                <c:pt idx="1">
                  <c:v>НДФЛ</c:v>
                </c:pt>
                <c:pt idx="2">
                  <c:v>Акцизы</c:v>
                </c:pt>
                <c:pt idx="3">
                  <c:v>Налоги на сов.дох.</c:v>
                </c:pt>
                <c:pt idx="4">
                  <c:v>Налоги на имущестиво</c:v>
                </c:pt>
                <c:pt idx="5">
                  <c:v>госпошлина</c:v>
                </c:pt>
              </c:strCache>
            </c:strRef>
          </c:cat>
          <c:val>
            <c:numRef>
              <c:f>Лист1!#ССЫЛКА!</c:f>
              <c:numCache>
                <c:formatCode>\О\с\н\о\в\н\о\й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0B2-4AF5-8159-5923979039C2}"/>
            </c:ext>
          </c:extLst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имущество</c:v>
                </c:pt>
                <c:pt idx="1">
                  <c:v>платежи при польз.прир.ресурсами</c:v>
                </c:pt>
                <c:pt idx="2">
                  <c:v>штрафы</c:v>
                </c:pt>
                <c:pt idx="3">
                  <c:v>прочие неналоговые</c:v>
                </c:pt>
              </c:strCache>
            </c:strRef>
          </c:cat>
          <c:val>
            <c:numRef>
              <c:f>Лист1!$B$2:$B$5</c:f>
              <c:numCache>
                <c:formatCode>Основной</c:formatCode>
                <c:ptCount val="4"/>
                <c:pt idx="0">
                  <c:v>14.5</c:v>
                </c:pt>
                <c:pt idx="1">
                  <c:v>3.8</c:v>
                </c:pt>
                <c:pt idx="2">
                  <c:v>1.1000000000000001</c:v>
                </c:pt>
                <c:pt idx="3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D5-4302-8200-0161C28B458A}"/>
            </c:ext>
          </c:extLst>
        </c:ser>
      </c:pie3DChart>
    </c:plotArea>
    <c:legend>
      <c:legendPos val="r"/>
      <c:layout>
        <c:manualLayout>
          <c:xMode val="edge"/>
          <c:yMode val="edge"/>
          <c:x val="0.65930480509906064"/>
          <c:y val="0.16633937653563091"/>
          <c:w val="0.32588048377614748"/>
          <c:h val="0.83366062346436964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5.6370609628427833E-2"/>
          <c:w val="0.89132041063803102"/>
          <c:h val="0.7098418746806002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год(факт)</c:v>
                </c:pt>
              </c:strCache>
            </c:strRef>
          </c:tx>
          <c:spPr>
            <a:solidFill>
              <a:srgbClr val="1C01BF"/>
            </a:solidFill>
          </c:spPr>
          <c:dPt>
            <c:idx val="1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1.7543859649122813E-2"/>
                  <c:y val="0.4660639373092865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-4.3859649122807015E-3"/>
                  <c:y val="8.4083734157688189E-2"/>
                </c:manualLayout>
              </c:layout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Основной</c:formatCode>
                <c:ptCount val="2"/>
                <c:pt idx="0">
                  <c:v>1322.8</c:v>
                </c:pt>
                <c:pt idx="1">
                  <c:v>51.1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>
                <c:manualLayout>
                  <c:x val="1.4619883040935675E-2"/>
                  <c:y val="0.44684498723799981"/>
                </c:manualLayout>
              </c:layout>
              <c:showVal val="1"/>
            </c:dLbl>
            <c:dLbl>
              <c:idx val="1"/>
              <c:layout>
                <c:manualLayout>
                  <c:x val="-2.9239766081871356E-3"/>
                  <c:y val="0.10810765820274187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Лист1!$C$2:$C$3</c:f>
              <c:numCache>
                <c:formatCode>Основной</c:formatCode>
                <c:ptCount val="2"/>
                <c:pt idx="0">
                  <c:v>1150.0999999999999</c:v>
                </c:pt>
                <c:pt idx="1">
                  <c:v>55.9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 год</c:v>
                </c:pt>
              </c:strCache>
            </c:strRef>
          </c:tx>
          <c:dLbls>
            <c:dLbl>
              <c:idx val="0"/>
              <c:layout>
                <c:manualLayout>
                  <c:x val="1.7543859649122813E-2"/>
                  <c:y val="-2.882870885406448E-2"/>
                </c:manualLayout>
              </c:layout>
              <c:showVal val="1"/>
            </c:dLbl>
            <c:dLbl>
              <c:idx val="1"/>
              <c:layout>
                <c:manualLayout>
                  <c:x val="2.9239766081871356E-3"/>
                  <c:y val="0.10570526579823653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Лист1!$D$2:$D$3</c:f>
              <c:numCache>
                <c:formatCode>Основной</c:formatCode>
                <c:ptCount val="2"/>
                <c:pt idx="0">
                  <c:v>1184.9000000000001</c:v>
                </c:pt>
                <c:pt idx="1">
                  <c:v>68.2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2022 год</c:v>
                </c:pt>
              </c:strCache>
            </c:strRef>
          </c:tx>
          <c:dLbls>
            <c:dLbl>
              <c:idx val="0"/>
              <c:layout>
                <c:manualLayout>
                  <c:x val="3.5087719298245612E-2"/>
                  <c:y val="-2.4023924045053751E-2"/>
                </c:manualLayout>
              </c:layout>
              <c:showVal val="1"/>
            </c:dLbl>
            <c:dLbl>
              <c:idx val="1"/>
              <c:layout>
                <c:manualLayout>
                  <c:x val="8.771929824561403E-3"/>
                  <c:y val="0.10330287339373119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Лист1!$E$2:$E$3</c:f>
              <c:numCache>
                <c:formatCode>Основной</c:formatCode>
                <c:ptCount val="2"/>
                <c:pt idx="0">
                  <c:v>1077.04</c:v>
                </c:pt>
                <c:pt idx="1">
                  <c:v>83.04</c:v>
                </c:pt>
              </c:numCache>
            </c:numRef>
          </c:val>
        </c:ser>
        <c:gapWidth val="100"/>
        <c:shape val="cylinder"/>
        <c:axId val="111332736"/>
        <c:axId val="109982848"/>
        <c:axId val="0"/>
      </c:bar3DChart>
      <c:catAx>
        <c:axId val="111332736"/>
        <c:scaling>
          <c:orientation val="minMax"/>
        </c:scaling>
        <c:axPos val="b"/>
        <c:tickLblPos val="nextTo"/>
        <c:crossAx val="109982848"/>
        <c:crosses val="autoZero"/>
        <c:auto val="1"/>
        <c:lblAlgn val="ctr"/>
        <c:lblOffset val="100"/>
      </c:catAx>
      <c:valAx>
        <c:axId val="109982848"/>
        <c:scaling>
          <c:orientation val="minMax"/>
        </c:scaling>
        <c:axPos val="l"/>
        <c:majorGridlines/>
        <c:numFmt formatCode="Основной" sourceLinked="1"/>
        <c:tickLblPos val="nextTo"/>
        <c:crossAx val="111332736"/>
        <c:crosses val="autoZero"/>
        <c:crossBetween val="between"/>
      </c:valAx>
    </c:plotArea>
    <c:legend>
      <c:legendPos val="b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autoTitleDeleted val="1"/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Лист1!$A$2:$A$8</c:f>
              <c:numCache>
                <c:formatCode>ДД.ММ.ГГГГ</c:formatCode>
                <c:ptCount val="7"/>
                <c:pt idx="0">
                  <c:v>43101</c:v>
                </c:pt>
                <c:pt idx="1">
                  <c:v>43466</c:v>
                </c:pt>
                <c:pt idx="2">
                  <c:v>43831</c:v>
                </c:pt>
                <c:pt idx="3">
                  <c:v>44197</c:v>
                </c:pt>
                <c:pt idx="4">
                  <c:v>44835</c:v>
                </c:pt>
              </c:numCache>
            </c:numRef>
          </c:cat>
          <c:val>
            <c:numRef>
              <c:f>Лист1!$B$2:$B$8</c:f>
              <c:numCache>
                <c:formatCode>Основной</c:formatCode>
                <c:ptCount val="7"/>
                <c:pt idx="0">
                  <c:v>55000</c:v>
                </c:pt>
                <c:pt idx="1">
                  <c:v>55000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774-48A8-97D8-12F06B62E9C6}"/>
            </c:ext>
          </c:extLst>
        </c:ser>
        <c:marker val="1"/>
        <c:axId val="112449792"/>
        <c:axId val="112451584"/>
      </c:lineChart>
      <c:dateAx>
        <c:axId val="112449792"/>
        <c:scaling>
          <c:orientation val="minMax"/>
        </c:scaling>
        <c:axPos val="b"/>
        <c:numFmt formatCode="ДД.ММ.ГГГГ" sourceLinked="1"/>
        <c:tickLblPos val="nextTo"/>
        <c:crossAx val="112451584"/>
        <c:crosses val="autoZero"/>
        <c:auto val="1"/>
        <c:lblOffset val="100"/>
      </c:dateAx>
      <c:valAx>
        <c:axId val="112451584"/>
        <c:scaling>
          <c:orientation val="minMax"/>
        </c:scaling>
        <c:axPos val="l"/>
        <c:majorGridlines/>
        <c:numFmt formatCode="Основной" sourceLinked="1"/>
        <c:tickLblPos val="nextTo"/>
        <c:crossAx val="112449792"/>
        <c:crosses val="autoZero"/>
        <c:crossBetween val="between"/>
      </c:valAx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FA3128-90C7-485E-A36B-21645F87A34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2991E2-0C3E-4EBC-B601-F74658AB0B69}" type="pres">
      <dgm:prSet presAssocID="{E0FA3128-90C7-485E-A36B-21645F87A34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BBC568E4-C969-4EA1-8A65-247C8D46062C}" type="presOf" srcId="{E0FA3128-90C7-485E-A36B-21645F87A34B}" destId="{482991E2-0C3E-4EBC-B601-F74658AB0B69}" srcOrd="0" destOrd="0" presId="urn:microsoft.com/office/officeart/2005/8/layout/vList4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C9FDCC-6F63-41E4-9DCF-E398417007F9}" type="doc">
      <dgm:prSet loTypeId="urn:microsoft.com/office/officeart/2005/8/layout/default#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8FDA19-A7F0-40E6-8BE8-CC8775CD1B2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включение в бюджет в первоочередном порядке расходов на финансирование действующих расходных обязательств, отказ </a:t>
          </a:r>
          <a:br>
            <a:rPr lang="ru-RU" sz="16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от неэффективных расходов;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32D36AE-FB78-4CC9-9148-D751344940A1}" type="parTrans" cxnId="{41F5291B-34B9-43AD-AB4A-6A4E8A8261D4}">
      <dgm:prSet/>
      <dgm:spPr/>
      <dgm:t>
        <a:bodyPr/>
        <a:lstStyle/>
        <a:p>
          <a:endParaRPr lang="ru-RU"/>
        </a:p>
      </dgm:t>
    </dgm:pt>
    <dgm:pt modelId="{ACFE4FAC-129E-4C33-88CB-715B98146C89}" type="sibTrans" cxnId="{41F5291B-34B9-43AD-AB4A-6A4E8A8261D4}">
      <dgm:prSet/>
      <dgm:spPr/>
      <dgm:t>
        <a:bodyPr/>
        <a:lstStyle/>
        <a:p>
          <a:endParaRPr lang="ru-RU"/>
        </a:p>
      </dgm:t>
    </dgm:pt>
    <dgm:pt modelId="{1595A8E0-EDE4-456E-A296-12EEF448A3D6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повышение эффективности бюджетных расходов путем создания условий для внедрения новых стандартов предоставления муниципальных услуг, повышения эффективности процедур муниципальных закупок, развития системы внутреннего и общественного контроля</a:t>
          </a:r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; 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E24802BC-A31A-49EC-8504-5E5001208DA8}" type="parTrans" cxnId="{23DF6FEC-FF8C-4069-B8B6-D101074624EC}">
      <dgm:prSet/>
      <dgm:spPr/>
      <dgm:t>
        <a:bodyPr/>
        <a:lstStyle/>
        <a:p>
          <a:endParaRPr lang="ru-RU"/>
        </a:p>
      </dgm:t>
    </dgm:pt>
    <dgm:pt modelId="{D6851E31-024E-4266-AA00-734BBC65D14D}" type="sibTrans" cxnId="{23DF6FEC-FF8C-4069-B8B6-D101074624EC}">
      <dgm:prSet/>
      <dgm:spPr/>
      <dgm:t>
        <a:bodyPr/>
        <a:lstStyle/>
        <a:p>
          <a:endParaRPr lang="ru-RU"/>
        </a:p>
      </dgm:t>
    </dgm:pt>
    <dgm:pt modelId="{9C9609E8-D543-4B6E-BA76-06BD263DF85F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5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продолжение работы, направленной на реструктуризацию </a:t>
          </a:r>
          <a:br>
            <a:rPr lang="ru-RU" sz="17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и оптимизацию структуры бюджетной сети; </a:t>
          </a:r>
          <a:endParaRPr lang="ru-RU" sz="1700" dirty="0">
            <a:latin typeface="Times New Roman" pitchFamily="18" charset="0"/>
            <a:cs typeface="Times New Roman" pitchFamily="18" charset="0"/>
          </a:endParaRPr>
        </a:p>
      </dgm:t>
    </dgm:pt>
    <dgm:pt modelId="{1EBBAAAF-8B55-4000-AE6C-C076F5210A2D}" type="parTrans" cxnId="{13D199F3-801B-4437-845D-F98099F9A13C}">
      <dgm:prSet/>
      <dgm:spPr/>
      <dgm:t>
        <a:bodyPr/>
        <a:lstStyle/>
        <a:p>
          <a:endParaRPr lang="ru-RU"/>
        </a:p>
      </dgm:t>
    </dgm:pt>
    <dgm:pt modelId="{04A337AC-FE46-4FCE-B1C1-FF44FF914268}" type="sibTrans" cxnId="{13D199F3-801B-4437-845D-F98099F9A13C}">
      <dgm:prSet/>
      <dgm:spPr/>
      <dgm:t>
        <a:bodyPr/>
        <a:lstStyle/>
        <a:p>
          <a:endParaRPr lang="ru-RU"/>
        </a:p>
      </dgm:t>
    </dgm:pt>
    <dgm:pt modelId="{4C87A20B-B338-4052-8BE7-3AD5A35E0791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продолжение работы по реализации мер, направленных </a:t>
          </a:r>
          <a:br>
            <a:rPr lang="ru-RU" sz="1700" b="1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на увеличение собственной доходной базы, направление дополнительных поступлений по доходам на снижение бюджетного дефицита;</a:t>
          </a:r>
        </a:p>
      </dgm:t>
    </dgm:pt>
    <dgm:pt modelId="{8F9A4F2C-477B-4473-BA67-D1B8521AE026}" type="parTrans" cxnId="{AE4BA2D0-E444-4671-BF22-4BA0FEB45412}">
      <dgm:prSet/>
      <dgm:spPr/>
      <dgm:t>
        <a:bodyPr/>
        <a:lstStyle/>
        <a:p>
          <a:endParaRPr lang="ru-RU"/>
        </a:p>
      </dgm:t>
    </dgm:pt>
    <dgm:pt modelId="{F0941447-3E75-4AAE-B128-FCE4F7C6F4F9}" type="sibTrans" cxnId="{AE4BA2D0-E444-4671-BF22-4BA0FEB45412}">
      <dgm:prSet/>
      <dgm:spPr/>
      <dgm:t>
        <a:bodyPr/>
        <a:lstStyle/>
        <a:p>
          <a:endParaRPr lang="ru-RU"/>
        </a:p>
      </dgm:t>
    </dgm:pt>
    <dgm:pt modelId="{A7B87C6A-A95D-4C49-A41F-B96612E111B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gradFill rotWithShape="0">
          <a:gsLst>
            <a:gs pos="0">
              <a:schemeClr val="bg2">
                <a:lumMod val="9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продолжение реализации Плана по росту доходов, оптимизации расходов и совершенствование долговой политики.</a:t>
          </a:r>
        </a:p>
      </dgm:t>
    </dgm:pt>
    <dgm:pt modelId="{94B471EC-06D2-4F2E-92FF-94C00B3A1668}" type="parTrans" cxnId="{CD372A2C-2069-409A-B553-681C65C2328B}">
      <dgm:prSet/>
      <dgm:spPr/>
      <dgm:t>
        <a:bodyPr/>
        <a:lstStyle/>
        <a:p>
          <a:endParaRPr lang="ru-RU"/>
        </a:p>
      </dgm:t>
    </dgm:pt>
    <dgm:pt modelId="{0C2A0C5C-881B-4B98-BD2E-08273F55FCF7}" type="sibTrans" cxnId="{CD372A2C-2069-409A-B553-681C65C2328B}">
      <dgm:prSet/>
      <dgm:spPr/>
      <dgm:t>
        <a:bodyPr/>
        <a:lstStyle/>
        <a:p>
          <a:endParaRPr lang="ru-RU"/>
        </a:p>
      </dgm:t>
    </dgm:pt>
    <dgm:pt modelId="{09E9701A-4965-4EA0-99DE-845EE00DA5DF}" type="pres">
      <dgm:prSet presAssocID="{97C9FDCC-6F63-41E4-9DCF-E398417007F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3953EC-642F-4E5D-9DF6-127CD5042106}" type="pres">
      <dgm:prSet presAssocID="{F58FDA19-A7F0-40E6-8BE8-CC8775CD1B29}" presName="node" presStyleLbl="node1" presStyleIdx="0" presStyleCnt="5" custScaleX="112249" custScaleY="208365" custLinFactNeighborX="2499" custLinFactNeighborY="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05461-7E3E-469D-BDFC-BCE6DEDC1456}" type="pres">
      <dgm:prSet presAssocID="{ACFE4FAC-129E-4C33-88CB-715B98146C89}" presName="sibTrans" presStyleCnt="0"/>
      <dgm:spPr/>
    </dgm:pt>
    <dgm:pt modelId="{E0BDED17-965B-4A40-84A3-D32E3E094488}" type="pres">
      <dgm:prSet presAssocID="{4C87A20B-B338-4052-8BE7-3AD5A35E0791}" presName="node" presStyleLbl="node1" presStyleIdx="1" presStyleCnt="5" custScaleX="112762" custScaleY="206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7AD8B-0006-4100-AB82-8B9D886B1AC6}" type="pres">
      <dgm:prSet presAssocID="{F0941447-3E75-4AAE-B128-FCE4F7C6F4F9}" presName="sibTrans" presStyleCnt="0"/>
      <dgm:spPr/>
    </dgm:pt>
    <dgm:pt modelId="{F3D862B3-4D86-4D8D-A523-0E9AEB4475C8}" type="pres">
      <dgm:prSet presAssocID="{1595A8E0-EDE4-456E-A296-12EEF448A3D6}" presName="node" presStyleLbl="node1" presStyleIdx="2" presStyleCnt="5" custScaleX="127102" custScaleY="211503" custLinFactNeighborX="2500" custLinFactNeighborY="-2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011EA4-45A8-4470-A1F7-C90397A374B3}" type="pres">
      <dgm:prSet presAssocID="{D6851E31-024E-4266-AA00-734BBC65D14D}" presName="sibTrans" presStyleCnt="0"/>
      <dgm:spPr/>
    </dgm:pt>
    <dgm:pt modelId="{E5BF3B2B-42FE-4F13-975A-E3B5C5E66D8A}" type="pres">
      <dgm:prSet presAssocID="{9C9609E8-D543-4B6E-BA76-06BD263DF85F}" presName="node" presStyleLbl="node1" presStyleIdx="3" presStyleCnt="5" custScaleX="146455" custScaleY="103796" custLinFactNeighborX="-16448" custLinFactNeighborY="-9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DD162F-E103-43EB-9980-EDFAEC6591E2}" type="pres">
      <dgm:prSet presAssocID="{04A337AC-FE46-4FCE-B1C1-FF44FF914268}" presName="sibTrans" presStyleCnt="0"/>
      <dgm:spPr/>
    </dgm:pt>
    <dgm:pt modelId="{9322CB4C-1AA3-4D9E-8D13-AED5EB2C6F0A}" type="pres">
      <dgm:prSet presAssocID="{A7B87C6A-A95D-4C49-A41F-B96612E111B8}" presName="node" presStyleLbl="node1" presStyleIdx="4" presStyleCnt="5" custScaleX="153925" custScaleY="98525" custLinFactNeighborX="-4324" custLinFactNeighborY="-109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4DDEE6-8EA9-44F6-8DA0-7A9FAAB99BE9}" type="presOf" srcId="{F58FDA19-A7F0-40E6-8BE8-CC8775CD1B29}" destId="{B43953EC-642F-4E5D-9DF6-127CD5042106}" srcOrd="0" destOrd="0" presId="urn:microsoft.com/office/officeart/2005/8/layout/default#1"/>
    <dgm:cxn modelId="{23DF6FEC-FF8C-4069-B8B6-D101074624EC}" srcId="{97C9FDCC-6F63-41E4-9DCF-E398417007F9}" destId="{1595A8E0-EDE4-456E-A296-12EEF448A3D6}" srcOrd="2" destOrd="0" parTransId="{E24802BC-A31A-49EC-8504-5E5001208DA8}" sibTransId="{D6851E31-024E-4266-AA00-734BBC65D14D}"/>
    <dgm:cxn modelId="{3FE8B191-2F90-4025-A218-0F4444D35B57}" type="presOf" srcId="{4C87A20B-B338-4052-8BE7-3AD5A35E0791}" destId="{E0BDED17-965B-4A40-84A3-D32E3E094488}" srcOrd="0" destOrd="0" presId="urn:microsoft.com/office/officeart/2005/8/layout/default#1"/>
    <dgm:cxn modelId="{CD372A2C-2069-409A-B553-681C65C2328B}" srcId="{97C9FDCC-6F63-41E4-9DCF-E398417007F9}" destId="{A7B87C6A-A95D-4C49-A41F-B96612E111B8}" srcOrd="4" destOrd="0" parTransId="{94B471EC-06D2-4F2E-92FF-94C00B3A1668}" sibTransId="{0C2A0C5C-881B-4B98-BD2E-08273F55FCF7}"/>
    <dgm:cxn modelId="{8232A6B3-74A6-431B-8B09-B14FB8C7C459}" type="presOf" srcId="{A7B87C6A-A95D-4C49-A41F-B96612E111B8}" destId="{9322CB4C-1AA3-4D9E-8D13-AED5EB2C6F0A}" srcOrd="0" destOrd="0" presId="urn:microsoft.com/office/officeart/2005/8/layout/default#1"/>
    <dgm:cxn modelId="{836609C9-EE33-45C7-9420-EB894A43C087}" type="presOf" srcId="{97C9FDCC-6F63-41E4-9DCF-E398417007F9}" destId="{09E9701A-4965-4EA0-99DE-845EE00DA5DF}" srcOrd="0" destOrd="0" presId="urn:microsoft.com/office/officeart/2005/8/layout/default#1"/>
    <dgm:cxn modelId="{13D199F3-801B-4437-845D-F98099F9A13C}" srcId="{97C9FDCC-6F63-41E4-9DCF-E398417007F9}" destId="{9C9609E8-D543-4B6E-BA76-06BD263DF85F}" srcOrd="3" destOrd="0" parTransId="{1EBBAAAF-8B55-4000-AE6C-C076F5210A2D}" sibTransId="{04A337AC-FE46-4FCE-B1C1-FF44FF914268}"/>
    <dgm:cxn modelId="{41F5291B-34B9-43AD-AB4A-6A4E8A8261D4}" srcId="{97C9FDCC-6F63-41E4-9DCF-E398417007F9}" destId="{F58FDA19-A7F0-40E6-8BE8-CC8775CD1B29}" srcOrd="0" destOrd="0" parTransId="{732D36AE-FB78-4CC9-9148-D751344940A1}" sibTransId="{ACFE4FAC-129E-4C33-88CB-715B98146C89}"/>
    <dgm:cxn modelId="{A8F1E9F9-8C13-4541-9AF6-93287A02BBFA}" type="presOf" srcId="{1595A8E0-EDE4-456E-A296-12EEF448A3D6}" destId="{F3D862B3-4D86-4D8D-A523-0E9AEB4475C8}" srcOrd="0" destOrd="0" presId="urn:microsoft.com/office/officeart/2005/8/layout/default#1"/>
    <dgm:cxn modelId="{AE4BA2D0-E444-4671-BF22-4BA0FEB45412}" srcId="{97C9FDCC-6F63-41E4-9DCF-E398417007F9}" destId="{4C87A20B-B338-4052-8BE7-3AD5A35E0791}" srcOrd="1" destOrd="0" parTransId="{8F9A4F2C-477B-4473-BA67-D1B8521AE026}" sibTransId="{F0941447-3E75-4AAE-B128-FCE4F7C6F4F9}"/>
    <dgm:cxn modelId="{14608101-C34C-45FC-9263-04F8817B7220}" type="presOf" srcId="{9C9609E8-D543-4B6E-BA76-06BD263DF85F}" destId="{E5BF3B2B-42FE-4F13-975A-E3B5C5E66D8A}" srcOrd="0" destOrd="0" presId="urn:microsoft.com/office/officeart/2005/8/layout/default#1"/>
    <dgm:cxn modelId="{3E65711A-C10C-4F30-AF57-4F29BBBBD957}" type="presParOf" srcId="{09E9701A-4965-4EA0-99DE-845EE00DA5DF}" destId="{B43953EC-642F-4E5D-9DF6-127CD5042106}" srcOrd="0" destOrd="0" presId="urn:microsoft.com/office/officeart/2005/8/layout/default#1"/>
    <dgm:cxn modelId="{7303E988-10EB-431F-8063-86DA61EA9E41}" type="presParOf" srcId="{09E9701A-4965-4EA0-99DE-845EE00DA5DF}" destId="{C8D05461-7E3E-469D-BDFC-BCE6DEDC1456}" srcOrd="1" destOrd="0" presId="urn:microsoft.com/office/officeart/2005/8/layout/default#1"/>
    <dgm:cxn modelId="{36D9ED80-E0F2-46A7-A3C4-36EE255729A7}" type="presParOf" srcId="{09E9701A-4965-4EA0-99DE-845EE00DA5DF}" destId="{E0BDED17-965B-4A40-84A3-D32E3E094488}" srcOrd="2" destOrd="0" presId="urn:microsoft.com/office/officeart/2005/8/layout/default#1"/>
    <dgm:cxn modelId="{91873D89-05EF-4C69-B0DA-0CAC02C320EE}" type="presParOf" srcId="{09E9701A-4965-4EA0-99DE-845EE00DA5DF}" destId="{4867AD8B-0006-4100-AB82-8B9D886B1AC6}" srcOrd="3" destOrd="0" presId="urn:microsoft.com/office/officeart/2005/8/layout/default#1"/>
    <dgm:cxn modelId="{E2FDAFD8-6B4E-4BFB-818D-B113430B53FF}" type="presParOf" srcId="{09E9701A-4965-4EA0-99DE-845EE00DA5DF}" destId="{F3D862B3-4D86-4D8D-A523-0E9AEB4475C8}" srcOrd="4" destOrd="0" presId="urn:microsoft.com/office/officeart/2005/8/layout/default#1"/>
    <dgm:cxn modelId="{D5C34852-9680-402D-952C-19AA6CD79E10}" type="presParOf" srcId="{09E9701A-4965-4EA0-99DE-845EE00DA5DF}" destId="{8A011EA4-45A8-4470-A1F7-C90397A374B3}" srcOrd="5" destOrd="0" presId="urn:microsoft.com/office/officeart/2005/8/layout/default#1"/>
    <dgm:cxn modelId="{3688B577-5137-44CF-90B9-015A756610E1}" type="presParOf" srcId="{09E9701A-4965-4EA0-99DE-845EE00DA5DF}" destId="{E5BF3B2B-42FE-4F13-975A-E3B5C5E66D8A}" srcOrd="6" destOrd="0" presId="urn:microsoft.com/office/officeart/2005/8/layout/default#1"/>
    <dgm:cxn modelId="{B7FF2594-BDD0-4D38-B551-8DA582E5D9AB}" type="presParOf" srcId="{09E9701A-4965-4EA0-99DE-845EE00DA5DF}" destId="{1BDD162F-E103-43EB-9980-EDFAEC6591E2}" srcOrd="7" destOrd="0" presId="urn:microsoft.com/office/officeart/2005/8/layout/default#1"/>
    <dgm:cxn modelId="{6FA3F4F0-32D4-4557-A233-649B41C69227}" type="presParOf" srcId="{09E9701A-4965-4EA0-99DE-845EE00DA5DF}" destId="{9322CB4C-1AA3-4D9E-8D13-AED5EB2C6F0A}" srcOrd="8" destOrd="0" presId="urn:microsoft.com/office/officeart/2005/8/layout/default#1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3953EC-642F-4E5D-9DF6-127CD5042106}">
      <dsp:nvSpPr>
        <dsp:cNvPr id="0" name=""/>
        <dsp:cNvSpPr/>
      </dsp:nvSpPr>
      <dsp:spPr>
        <a:xfrm>
          <a:off x="285724" y="460362"/>
          <a:ext cx="2621141" cy="2684390"/>
        </a:xfrm>
        <a:prstGeom prst="rect">
          <a:avLst/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включение в бюджет в первоочередном порядке расходов на финансирование действующих расходных обязательств, отказ </a:t>
          </a:r>
          <a:br>
            <a:rPr lang="ru-RU" sz="16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от неэффективных расходов</a:t>
          </a:r>
          <a:r>
            <a:rPr lang="ru-RU" sz="1600" b="1" kern="1200" dirty="0" smtClean="0"/>
            <a:t>;</a:t>
          </a:r>
          <a:endParaRPr lang="ru-RU" sz="1600" kern="1200" dirty="0"/>
        </a:p>
      </dsp:txBody>
      <dsp:txXfrm>
        <a:off x="285724" y="460362"/>
        <a:ext cx="2621141" cy="2684390"/>
      </dsp:txXfrm>
    </dsp:sp>
    <dsp:sp modelId="{E0BDED17-965B-4A40-84A3-D32E3E094488}">
      <dsp:nvSpPr>
        <dsp:cNvPr id="0" name=""/>
        <dsp:cNvSpPr/>
      </dsp:nvSpPr>
      <dsp:spPr>
        <a:xfrm>
          <a:off x="3082022" y="243799"/>
          <a:ext cx="2633120" cy="3096724"/>
        </a:xfrm>
        <a:prstGeom prst="rect">
          <a:avLst/>
        </a:prstGeom>
        <a:gradFill rotWithShape="0">
          <a:gsLst>
            <a:gs pos="0">
              <a:srgbClr val="371DFB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продолжение работы по реализации мер, направленных </a:t>
          </a:r>
          <a:br>
            <a:rPr lang="ru-RU" sz="17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на увеличение собственной доходной базы, направление дополнительных поступлений по доходам на снижение бюджетного дефицита;</a:t>
          </a:r>
        </a:p>
      </dsp:txBody>
      <dsp:txXfrm>
        <a:off x="3082022" y="243799"/>
        <a:ext cx="2633120" cy="3096724"/>
      </dsp:txXfrm>
    </dsp:sp>
    <dsp:sp modelId="{F3D862B3-4D86-4D8D-A523-0E9AEB4475C8}">
      <dsp:nvSpPr>
        <dsp:cNvPr id="0" name=""/>
        <dsp:cNvSpPr/>
      </dsp:nvSpPr>
      <dsp:spPr>
        <a:xfrm>
          <a:off x="6007032" y="0"/>
          <a:ext cx="2967975" cy="3581311"/>
        </a:xfrm>
        <a:prstGeom prst="rect">
          <a:avLst/>
        </a:prstGeom>
        <a:gradFill rotWithShape="0">
          <a:gsLst>
            <a:gs pos="0">
              <a:srgbClr val="0000FF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повышение эффективности бюджетных расходов путем создания условий для внедрения новых стандартов предоставления муниципальных услуг, повышения эффективности процедур муниципальных закупок, развития системы внутреннего и общественного контроля</a:t>
          </a:r>
          <a:r>
            <a:rPr lang="ru-RU" sz="1300" b="1" kern="1200" dirty="0" smtClean="0">
              <a:latin typeface="Times New Roman" pitchFamily="18" charset="0"/>
              <a:cs typeface="Times New Roman" pitchFamily="18" charset="0"/>
            </a:rPr>
            <a:t>; 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07032" y="0"/>
        <a:ext cx="2967975" cy="3581311"/>
      </dsp:txXfrm>
    </dsp:sp>
    <dsp:sp modelId="{E5BF3B2B-42FE-4F13-975A-E3B5C5E66D8A}">
      <dsp:nvSpPr>
        <dsp:cNvPr id="0" name=""/>
        <dsp:cNvSpPr/>
      </dsp:nvSpPr>
      <dsp:spPr>
        <a:xfrm>
          <a:off x="948137" y="3816329"/>
          <a:ext cx="3419890" cy="1454252"/>
        </a:xfrm>
        <a:prstGeom prst="rect">
          <a:avLst/>
        </a:prstGeom>
        <a:gradFill rotWithShape="0">
          <a:gsLst>
            <a:gs pos="0">
              <a:srgbClr val="371DFB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продолжение работы, направленной на реструктуризацию </a:t>
          </a:r>
          <a:br>
            <a:rPr lang="ru-RU" sz="1700" b="1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и оптимизацию структуры бюджетной сети; </a:t>
          </a:r>
          <a:endParaRPr lang="ru-RU" sz="17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48137" y="3816329"/>
        <a:ext cx="3419890" cy="1454252"/>
      </dsp:txXfrm>
    </dsp:sp>
    <dsp:sp modelId="{9322CB4C-1AA3-4D9E-8D13-AED5EB2C6F0A}">
      <dsp:nvSpPr>
        <dsp:cNvPr id="0" name=""/>
        <dsp:cNvSpPr/>
      </dsp:nvSpPr>
      <dsp:spPr>
        <a:xfrm>
          <a:off x="4621014" y="3794871"/>
          <a:ext cx="3594323" cy="1380402"/>
        </a:xfrm>
        <a:prstGeom prst="rect">
          <a:avLst/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ln w="9525" cap="flat" cmpd="sng" algn="ctr">
          <a:solidFill>
            <a:schemeClr val="dk1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dk1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продолжение реализации Плана по росту доходов, оптимизации расходов и совершенствование долговой политики.</a:t>
          </a:r>
        </a:p>
      </dsp:txBody>
      <dsp:txXfrm>
        <a:off x="4621014" y="3794871"/>
        <a:ext cx="3594323" cy="1380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D62CC5-4D3A-433F-8548-2AEAE0B81FC1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8B798-A360-4D46-8F5D-EB0D8FB4C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923F04-E076-40BB-B8D7-90DF331224EA}" type="slidenum">
              <a:rPr lang="ru-RU"/>
              <a:pPr/>
              <a:t>6</a:t>
            </a:fld>
            <a:endParaRPr lang="ru-RU"/>
          </a:p>
        </p:txBody>
      </p:sp>
      <p:sp>
        <p:nvSpPr>
          <p:cNvPr id="118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ACCCC-AAD6-40AE-987C-BB5E26FA71E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193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F8DDA5-FEAD-48FD-BB56-9A7DB4BBD55D}" type="datetimeFigureOut">
              <a:rPr lang="ru-RU" smtClean="0"/>
              <a:pPr/>
              <a:t>13.03.2020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mailto:gorfin@admg.sibmediafon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1413423350_gerb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217" y="357166"/>
            <a:ext cx="8816501" cy="6215106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001156" cy="571504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sz="40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n w="50800"/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Доходы бюджета на 2020 год </a:t>
            </a:r>
            <a:r>
              <a:rPr lang="ru-RU" sz="40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sz="40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/>
            </a:r>
            <a:br>
              <a:rPr lang="ru-RU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endParaRPr lang="ru-RU" dirty="0">
              <a:ln w="50800"/>
              <a:solidFill>
                <a:schemeClr val="bg1">
                  <a:shade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3214686"/>
          <a:ext cx="4114800" cy="3376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329082" y="3214686"/>
          <a:ext cx="4429156" cy="3376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357166"/>
            <a:ext cx="82582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+mn-lt"/>
              </a:rPr>
              <a:t>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Доходы бюджета на 2020 год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Налоговые доходы-368,1 млн. рублей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Неналоговые доходы-22,9 млн. рублей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Дотации из краевого бюджета-204,9 млн. рублей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Субсидии и субвенции – 610,1 млн.рублей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398308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858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собственных доходов бюджета на 2020           год, млн.руб.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14438"/>
          <a:ext cx="3000396" cy="4929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643306" y="1000108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3643306" y="3857628"/>
          <a:ext cx="5143536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1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Структура и динамика расходов бюджета по отраслям</a:t>
            </a:r>
            <a:endParaRPr lang="ru-RU" sz="2800" dirty="0"/>
          </a:p>
        </p:txBody>
      </p:sp>
      <p:graphicFrame>
        <p:nvGraphicFramePr>
          <p:cNvPr id="4" name="Group 829"/>
          <p:cNvGraphicFramePr>
            <a:graphicFrameLocks/>
          </p:cNvGraphicFramePr>
          <p:nvPr/>
        </p:nvGraphicFramePr>
        <p:xfrm>
          <a:off x="-2" y="928671"/>
          <a:ext cx="8715405" cy="599932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693418"/>
                <a:gridCol w="1640350"/>
                <a:gridCol w="1395496"/>
                <a:gridCol w="1542778"/>
                <a:gridCol w="1443363"/>
              </a:tblGrid>
              <a:tr h="8570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бюджетной классификации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(факт),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555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70078,36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75491,3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73628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73600</a:t>
                      </a:r>
                    </a:p>
                  </a:txBody>
                  <a:tcPr anchor="ctr" horzOverflow="overflow"/>
                </a:tc>
              </a:tr>
              <a:tr h="555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3497,48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3768,1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3519,4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3519,4</a:t>
                      </a:r>
                    </a:p>
                  </a:txBody>
                  <a:tcPr anchor="ctr" horzOverflow="overflow"/>
                </a:tc>
              </a:tr>
              <a:tr h="53964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83872,79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78719,78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80553,4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63303,7</a:t>
                      </a:r>
                    </a:p>
                  </a:txBody>
                  <a:tcPr anchor="ctr" horzOverflow="overflow"/>
                </a:tc>
              </a:tr>
              <a:tr h="3720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ЖКХ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134303,85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63116,89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109341,35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34686,4</a:t>
                      </a:r>
                    </a:p>
                  </a:txBody>
                  <a:tcPr anchor="ctr" horzOverflow="overflow"/>
                </a:tc>
              </a:tr>
              <a:tr h="53964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781465,74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776378,77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762896,4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757934,7</a:t>
                      </a:r>
                    </a:p>
                  </a:txBody>
                  <a:tcPr anchor="ctr" horzOverflow="overflow"/>
                </a:tc>
              </a:tr>
              <a:tr h="34918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96898,76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88339,7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86785,3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81780</a:t>
                      </a:r>
                    </a:p>
                  </a:txBody>
                  <a:tcPr anchor="ctr" horzOverflow="overflow"/>
                </a:tc>
              </a:tr>
              <a:tr h="428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Физкультура и спорт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87819,56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86128,7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83456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78456</a:t>
                      </a:r>
                    </a:p>
                  </a:txBody>
                  <a:tcPr anchor="ctr" horzOverflow="overflow"/>
                </a:tc>
              </a:tr>
              <a:tr h="39067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115717,13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34076,64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38071,41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37073,41</a:t>
                      </a:r>
                    </a:p>
                  </a:txBody>
                  <a:tcPr anchor="ctr" horzOverflow="overflow"/>
                </a:tc>
              </a:tr>
              <a:tr h="55578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</a:t>
                      </a:r>
                      <a:r>
                        <a:rPr kumimoji="0" lang="ru-RU" sz="1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муниц.долга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120,72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6824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1373874,39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1206019,88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1253128,94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1160081,89</a:t>
                      </a:r>
                    </a:p>
                  </a:txBody>
                  <a:tcPr anchor="ctr" horzOverflow="overflow"/>
                </a:tc>
              </a:tr>
              <a:tr h="317440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b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358246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в рамках муниципальных программ, млн.руб.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85875"/>
          <a:ext cx="8686800" cy="5286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города Назарово в рамках муниципальных программ             на 2019-2022гг. тыс. руб.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642918"/>
          <a:ext cx="9143999" cy="666368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230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09187"/>
                <a:gridCol w="1486835"/>
                <a:gridCol w="10407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921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92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городских целевых программ 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г.(факт)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09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образования города Назарово"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782065,44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770104,50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762507,80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756848,1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"Система социальной защиты населения города"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73519,70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"Реформирование и модернизация </a:t>
                      </a:r>
                      <a:r>
                        <a:rPr lang="ru-RU" sz="120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ЖКХи</a:t>
                      </a:r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повышение энергетической эффективности"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67319,78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48366,40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42825,90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42625,9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культуры в городе Назарово"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128058,43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119982,80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117971,10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112965,8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62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физической культуры и спорта в городе Назарово"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87819,56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86108,70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83436,00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78436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города Назарово в ХХ1 веке"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11390,46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11830,67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10253,00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9953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4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на территории города Назарово"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1350,00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500,00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500,00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транспортной системы города Назарово"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69048,55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76767,50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79016,80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61767,1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"Управление муниципальными финансами"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7704,21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8170,50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8170,50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8170,5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"Создание условий для обеспечения доступным и комфортным жильем граждан города Назарово"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64057,46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15968,75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75089,16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634,21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"Защита населения и территории города Назарово от чрезвычайных ситуаций природного и техногенного характера"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3497,47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3768,10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3519,40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3519,4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"Управление муниципальным имуществом и земельными ресурсами"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613,70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510,00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510,00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510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"Содействие развитию гражданского общества в городе Назарово"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712,86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80,00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80,00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"Формирование комфортной городской среды на территории города Назарово"</a:t>
                      </a:r>
                      <a:endParaRPr lang="ru-RU" sz="1200" b="0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25595,47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7900,30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1027,00</a:t>
                      </a:r>
                      <a:endParaRPr lang="ru-RU" sz="1200" b="1" i="0" u="none" strike="noStrike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1027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2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МП</a:t>
                      </a:r>
                      <a:r>
                        <a:rPr lang="ru-RU" sz="120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2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Профилактика</a:t>
                      </a:r>
                      <a:r>
                        <a:rPr lang="ru-RU" sz="120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правонарушений, укрепление общественного порядка и общественной безопасности»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108,7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108,7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108,7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571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/>
                        <a:t> </a:t>
                      </a:r>
                      <a:endParaRPr lang="ru-RU" sz="12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ИТОГО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1322753,09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1150166,92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1185015,36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1077145,71</a:t>
                      </a:r>
                      <a:endParaRPr lang="ru-RU" sz="12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«Развитие образования города Назарово» на 2020-2022гг.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9"/>
          <p:cNvSpPr>
            <a:spLocks noGrp="1" noChangeArrowheads="1"/>
          </p:cNvSpPr>
          <p:nvPr>
            <p:ph idx="1"/>
          </p:nvPr>
        </p:nvSpPr>
        <p:spPr bwMode="auto">
          <a:xfrm>
            <a:off x="0" y="714356"/>
            <a:ext cx="9144000" cy="186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Прогноз основных целевых индикаторов: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 удельный вес численности населения в возрасте 5-18 лет, охваченного общим образованием, в общей численности населения в возрасте 5-18 лет: к 2022г. – 86%;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-доля выпускников муниципальных общеобразовательных организаций, не получивших аттестат о среднем общем образовании, в общей численности выпускников муниципальных общеобразовательных организаций: к 2022 г. – 0,9%.</a:t>
            </a:r>
            <a:endParaRPr lang="ru-RU" sz="1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3214686"/>
            <a:ext cx="2143108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Подпрограмма 1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дошкольного и общего образования детей» -723087,57тыс.руб.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в системе дошкольного, общего образования детей равных возможностей для современного качественного образования, оздоровления детей в летний период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08" y="3214686"/>
            <a:ext cx="2357454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Подпрограмма 2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дополнительного образования детей»-  35799,13тыс.руб.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в системе дополнительного образования равных возможностей для удовлетворения потребностей детей в личностном развитии и самореализации, 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оздоровлении в летний период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29124" y="3214686"/>
            <a:ext cx="2643206" cy="364331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Подпрограмма 3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 детей сирот, расширение практики  применения семейных форм воспитания» - 14998,8  тыс.руб. 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семейных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 воспитания детей-сирот и детей, оставшихся без попечения родителей, оказание государственной поддержки детям-сиротам</a:t>
            </a:r>
          </a:p>
          <a:p>
            <a:pPr algn="ctr"/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3286124"/>
            <a:ext cx="2071670" cy="357187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Подпрограмма 4 «Обеспечение реализации муниципальной программы и прочие мероприятия в области образования» – 40280,7 тыс.руб.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подпрограммы: Развитие условий для эффективного управления отраслью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33258" y="2714620"/>
            <a:ext cx="2277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ПОДПРОГРАММЫ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«Реформирование и модернизация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</a:rPr>
              <a:t>жилищно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- коммунального хозяйства и повышение энергетической эффективности»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2020-2022гг.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ClrTx/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  За период реализации программы должны быть достигнуты следующие результаты</a:t>
            </a:r>
          </a:p>
          <a:p>
            <a:pPr fontAlgn="base" hangingPunct="0">
              <a:spcBef>
                <a:spcPts val="0"/>
              </a:spcBef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Обеспечение населения города качественными жилищно-коммунальными услугами и повышение надежности функционирования систем жизнеобеспечения населения;</a:t>
            </a:r>
          </a:p>
          <a:p>
            <a:pPr>
              <a:spcBef>
                <a:spcPts val="0"/>
              </a:spcBef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- Формирование целостности и эффективной системы управления энергосбережением и повышением энергетической эффективности;</a:t>
            </a:r>
          </a:p>
          <a:p>
            <a:pPr>
              <a:spcBef>
                <a:spcPts val="0"/>
              </a:spcBef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- Комплексное  решение вопросов  благоустройства по улучшению санитарного и эстетического вида территорий города и для создания  комфортных и безопасных условий проживания населения города.</a:t>
            </a:r>
          </a:p>
          <a:p>
            <a:pPr fontAlgn="base" hangingPunct="0">
              <a:spcBef>
                <a:spcPts val="0"/>
              </a:spcBef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- Реализация механизмов непосредственного участия общественности, граждан, заинтересованных лиц в совершенствовании системы  благоустройства территорий города. </a:t>
            </a:r>
          </a:p>
          <a:p>
            <a:pPr>
              <a:spcBef>
                <a:spcPts val="0"/>
              </a:spcBef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   Целевые показатели: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Доля убыточных организаций жилищно-коммунального хозяйства 0% (ежегодно);</a:t>
            </a:r>
          </a:p>
          <a:p>
            <a:pPr fontAlgn="base" hangingPunct="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-Снижение уровня износа (балансового)  коммунальной инфраструктуры муниципальной формы собственности с 52,9 % в 2020г. до 52,7% в 2022г.;</a:t>
            </a:r>
          </a:p>
          <a:p>
            <a:pPr fontAlgn="base" hangingPunct="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-Доля рассмотренных обращений и жалоб граждан по вопросам предоставления жилищно-коммунальных услуг (ежегодно, не ниже 100%);</a:t>
            </a:r>
          </a:p>
          <a:p>
            <a:pPr fontAlgn="base" hangingPunct="0"/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48366,4 тыс.руб.        42825,9 тыс.руб.       42625,9 тыс.руб.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642910" y="5143513"/>
            <a:ext cx="1714512" cy="857256"/>
            <a:chOff x="476" y="1615"/>
            <a:chExt cx="1497" cy="1249"/>
          </a:xfrm>
        </p:grpSpPr>
        <p:pic>
          <p:nvPicPr>
            <p:cNvPr id="8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2020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3428992" y="5143513"/>
            <a:ext cx="1643074" cy="928694"/>
            <a:chOff x="476" y="1615"/>
            <a:chExt cx="1497" cy="1249"/>
          </a:xfrm>
        </p:grpSpPr>
        <p:pic>
          <p:nvPicPr>
            <p:cNvPr id="11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2021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6500826" y="5072074"/>
            <a:ext cx="1643074" cy="1000132"/>
            <a:chOff x="476" y="1615"/>
            <a:chExt cx="1497" cy="1249"/>
          </a:xfrm>
        </p:grpSpPr>
        <p:pic>
          <p:nvPicPr>
            <p:cNvPr id="14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2022</a:t>
              </a:r>
            </a:p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9286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«Развитие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культуры в городе Назарово»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2020-2022гг.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715040"/>
          </a:xfrm>
        </p:spPr>
        <p:txBody>
          <a:bodyPr>
            <a:normAutofit/>
          </a:bodyPr>
          <a:lstStyle/>
          <a:p>
            <a:pPr lvl="0" indent="450850" algn="just"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своевременной и в полном объеме реализации Программы будут достигнуты следующие целевые индикаторы: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удельный вес населения, участвующего в платных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культурно-досуговых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мероприятиях, проводимых муниципальными учреждениями культуры к 2022г. возрастет до 102,8%;</a:t>
            </a:r>
          </a:p>
          <a:p>
            <a:pPr lvl="0"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количество экземпляров новых изданий, поступивших в фонды общедоступных библиотек, на 1000 жителей к 2022 году составит 23,7 экз./1тыс. жителей;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доля оцифрованных заголовков единиц хранения, переведенных в электронный формат программного комплекса «Архивный фонд» (создание электронных описей), в общем количестве дел, хранящихся в муниципальном архиве города, в 2022 г. составит 87,48 %.</a:t>
            </a: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§"/>
            </a:pPr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§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Подпрограммы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3500438"/>
            <a:ext cx="321467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системы непрерывного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предпрофессионального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образования в области культуры- 28281,3 тыс.руб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5143512"/>
            <a:ext cx="321467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Искусство и народное творчество- 46563,49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8992" y="5072074"/>
            <a:ext cx="2786082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архивного дела  в городе Назарово-  5061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3500438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библиотечного дела  в города Назарово- 19192,83 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6512" y="3429000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Развитие музейного дела в городе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Назарово- 5004,88 </a:t>
            </a:r>
            <a:r>
              <a:rPr lang="ru-RU" b="1" dirty="0" smtClean="0">
                <a:solidFill>
                  <a:schemeClr val="tx1"/>
                </a:solidFill>
              </a:rPr>
              <a:t>тыс.руб.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86512" y="5072074"/>
            <a:ext cx="2857488" cy="142876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 эффективного управления в отрасли культура – 26668,5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794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«Развитие физической культуры и спорта в городе Назарово 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noFill/>
        </p:spPr>
        <p:txBody>
          <a:bodyPr/>
          <a:lstStyle/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Своевременная и в полном объеме реализация Программы позволит: </a:t>
            </a:r>
          </a:p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увеличить долю граждан, систематически занимающегося физической культурой и спортом к общей численности населения города до 43,07 % к 2022 году;</a:t>
            </a:r>
          </a:p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увеличить количество спортсменов в сборных командах  Красноярского края до 85 человек;</a:t>
            </a:r>
          </a:p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увеличить долю учащихся и студентов, систематически занимающихся физической культурой и спортом, в общей сумме численности учащихся и студентов до 93,35% к 2022 году.  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ПОДПРОГРАММЫ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4071942"/>
            <a:ext cx="3500462" cy="235745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массовой физической  культуры и спорта – 3078,77 тыс.руб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43538" y="4143380"/>
            <a:ext cx="3500462" cy="235745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системы подготовки спортивного резерва – 84879,93 тыс. руб.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3945" y="4226757"/>
            <a:ext cx="2169625" cy="1988325"/>
          </a:xfrm>
          <a:prstGeom prst="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Бюджет для граждан на основе Решения НГСД №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21-151 от 12.12.2019 «Об утверждении бюджета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городского округа города Назарово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2020 год и плановый период 2021-2022 годы»</a:t>
            </a:r>
            <a:endParaRPr lang="ru-RU" sz="40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500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«Молодежь города Назарово в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</a:rPr>
              <a:t>XXI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 веке»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</p:spPr>
        <p:txBody>
          <a:bodyPr>
            <a:normAutofit/>
          </a:bodyPr>
          <a:lstStyle/>
          <a:p>
            <a:pPr lvl="0" indent="450850" algn="just">
              <a:buClrTx/>
              <a:buNone/>
            </a:pP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Своевременная и в полном объеме реализация Программы позволит: 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количество поддержанных социально-экономических проектов, реализуемых молодежью города Назарово к 2022 году- 50ед.;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удельный вес молодых граждан, проживающих в городе Назарово, вовлеченных в реализацию социально-экономических проектов до 26,12% к 2022 году;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>
              <a:buClrTx/>
            </a:pPr>
            <a:r>
              <a:rPr lang="ru-RU" sz="1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удельный вес граждан, проживающих в городе Назарово, получающих безвозмездные услуги от участников молодежных социально-экономических проектов до 39,6% к 2022 году;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7938"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увеличить  удельный вес граждан города Назарово, участвующих в межмуниципальных мероприятиях -1,4%</a:t>
            </a:r>
          </a:p>
          <a:p>
            <a:pPr marL="273050" indent="-7938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ПОДПРОГРАММЫ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4714884"/>
            <a:ext cx="2714644" cy="19288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Вовлечение молодежи города  Назарово в социальную практику – 11809,65 тыс. руб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71802" y="4714884"/>
            <a:ext cx="2714644" cy="19288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 молодежи -61,02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72198" y="4714884"/>
            <a:ext cx="3071802" cy="19288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Укрепление гражданского единства и гармонизация межнациональных и межконфессиональны</a:t>
            </a:r>
          </a:p>
          <a:p>
            <a:pPr algn="ctr"/>
            <a:r>
              <a:rPr lang="ru-RU" sz="17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отношений – 25 тыс. руб.</a:t>
            </a:r>
            <a:endParaRPr lang="ru-RU" sz="175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7000892" y="4429132"/>
            <a:ext cx="1714512" cy="928693"/>
            <a:chOff x="1171" y="1615"/>
            <a:chExt cx="1497" cy="1249"/>
          </a:xfrm>
        </p:grpSpPr>
        <p:pic>
          <p:nvPicPr>
            <p:cNvPr id="7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2021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МП«Развитие  малого и среднего предпринимательства на территории города Назарово»</a:t>
            </a:r>
            <a:endParaRPr lang="ru-RU" sz="23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285875"/>
            <a:ext cx="2571768" cy="178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67151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результате реализации мероприятий Программы ожидаются следующие социально-экономические 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результаты: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Количество субъектов малого и среднего  предпринимательства, получивших финансовую   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поддержку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ежегодно), 3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Количество созданных рабочих мест (включая вновь зарегистрированных индивидуальных предпринимателей (ежегодно), 6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Количество сохраненных рабочих мест в секторе малого и среднего предпринимательства (ежегодно), 30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Объем привлеченных внебюджетных инвестиций в секторе малого и среднего предпринимательства при реализации программы (ежегодно),  4 млн. рублей</a:t>
            </a:r>
            <a:r>
              <a:rPr lang="ru-RU" sz="1600" dirty="0" smtClean="0">
                <a:solidFill>
                  <a:srgbClr val="000000"/>
                </a:solidFill>
              </a:rPr>
              <a:t>. </a:t>
            </a:r>
            <a:br>
              <a:rPr lang="ru-RU" sz="1600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929454" y="400050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500 тыс.руб</a:t>
            </a:r>
            <a:r>
              <a:rPr lang="ru-RU" b="1" dirty="0" smtClean="0"/>
              <a:t>.</a:t>
            </a:r>
            <a:endParaRPr lang="ru-RU" b="1" dirty="0"/>
          </a:p>
        </p:txBody>
      </p: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7010416" y="3152829"/>
            <a:ext cx="1633550" cy="776237"/>
            <a:chOff x="1171" y="1615"/>
            <a:chExt cx="1497" cy="1249"/>
          </a:xfrm>
        </p:grpSpPr>
        <p:pic>
          <p:nvPicPr>
            <p:cNvPr id="11" name="Picture 24" descr="25596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2020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000892" y="5357826"/>
            <a:ext cx="158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500 тыс.руб.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7215206" y="5715017"/>
            <a:ext cx="1428760" cy="642941"/>
            <a:chOff x="1171" y="1615"/>
            <a:chExt cx="1497" cy="1249"/>
          </a:xfrm>
        </p:grpSpPr>
        <p:pic>
          <p:nvPicPr>
            <p:cNvPr id="15" name="Picture 24" descr="25596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2022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072330" y="6357958"/>
            <a:ext cx="1662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500 тыс.руб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МП«Развитие транспортной системы города Назарово»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/>
          <a:lstStyle/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Снижение  тяжести последствий дорожно-транспортных происшествий снизится с 4,44 до 3,33 погибших в ДТП на 100 пострадавших  с 2020 года до 2022 года соответственно;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Протяженность автомобильных дорог общего пользования местного значения, работы по содержанию которых выполняются в объеме действующих нормативов (допустимый уровень) и их удельный вес в общей протяженности автомобильных дорог, на которых производится комплекс работ по содержанию – (ежегодно 100%);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Уменьшение количества мостов на автомобильных дорогах общего пользования местного значения с неудовлетворительными транспортно-эксплуатационными характеристиками и их доли в общем количестве мостов с 1 ед. в 2020 году до 0 ед. в 2022 году;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 в 2020 году 0,74%, в 2021 году 0,99, в 2022 0,99% 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Доля населения, не имеющего регулярного автобусного сообщения с административным центром городского округа, в общей численности населения городского округа (ежегодно 0%);</a:t>
            </a:r>
          </a:p>
          <a:p>
            <a:pPr lvl="0">
              <a:buClrTx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Регулярность пассажирских перевозок муниципальными маршрутами (ежегодно 100%).</a:t>
            </a:r>
          </a:p>
          <a:p>
            <a:pPr lvl="0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ПОДПРОГРАММЫ   </a:t>
            </a:r>
          </a:p>
          <a:p>
            <a:pPr lvl="0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214950"/>
            <a:ext cx="2571736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безопасности дорожного движения- 4451,7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3174" y="5214950"/>
            <a:ext cx="3500462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Развитие,  модернизация и содержание улично-дорожной сети и искусственных сооружений города Назарово -54259,7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5214950"/>
            <a:ext cx="2857488" cy="1643050"/>
          </a:xfrm>
          <a:prstGeom prst="round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транспортного комплекса  – 18056,1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857232"/>
          </a:xfrm>
        </p:spPr>
        <p:txBody>
          <a:bodyPr>
            <a:normAutofit fontScale="90000"/>
          </a:bodyPr>
          <a:lstStyle/>
          <a:p>
            <a:pPr algn="ctr" defTabSz="1028700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«Управление муниципальными финансами»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786478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рост объема налоговых и неналоговых доходов бюджета города в общем объеме доходов бюджета; 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отсутствие просроченной кредиторской задолженности по выплате заработной платы с начислениями работникам бюджетной сферы и по исполнению обязательств перед гражданами; 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отсутствие выплат из бюджета города сумм, связанных с несвоевременным исполнением долговых обязательств;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повышение доли расходов бюджета города, формируемых в рамках муниципальных программ города Назарово; </a:t>
            </a:r>
          </a:p>
          <a:p>
            <a:pPr lvl="0">
              <a:buClrTx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своевременное составление проекта бюджета и отчета об исполнении  бюджета города; </a:t>
            </a:r>
          </a:p>
          <a:p>
            <a:pPr lvl="0">
              <a:buClrTx/>
            </a:pPr>
            <a:r>
              <a:rPr lang="ru-RU" sz="1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непревышение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размера дефицита бюджета к общему годовому объему доходов выше уровня, установленного Бюджетным кодексом Российской Федерации; </a:t>
            </a:r>
          </a:p>
          <a:p>
            <a:endParaRPr lang="ru-RU" dirty="0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357158" y="4500570"/>
            <a:ext cx="1633550" cy="1000068"/>
            <a:chOff x="1171" y="1615"/>
            <a:chExt cx="1497" cy="1261"/>
          </a:xfrm>
        </p:grpSpPr>
        <p:pic>
          <p:nvPicPr>
            <p:cNvPr id="6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25"/>
            <p:cNvSpPr>
              <a:spLocks noChangeArrowheads="1"/>
            </p:cNvSpPr>
            <p:nvPr/>
          </p:nvSpPr>
          <p:spPr bwMode="auto">
            <a:xfrm>
              <a:off x="1559" y="2190"/>
              <a:ext cx="691" cy="686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2020</a:t>
              </a:r>
            </a:p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2214546" y="5572140"/>
            <a:ext cx="1714512" cy="928694"/>
            <a:chOff x="1171" y="1615"/>
            <a:chExt cx="1497" cy="1249"/>
          </a:xfrm>
        </p:grpSpPr>
        <p:pic>
          <p:nvPicPr>
            <p:cNvPr id="9" name="Picture 24" descr="25596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2021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3929058" y="4500570"/>
            <a:ext cx="1714512" cy="857256"/>
            <a:chOff x="1171" y="1615"/>
            <a:chExt cx="1497" cy="1249"/>
          </a:xfrm>
        </p:grpSpPr>
        <p:pic>
          <p:nvPicPr>
            <p:cNvPr id="12" name="Picture 24" descr="25596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2022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28596" y="5572140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8170,5                тыс.руб.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57422" y="4714884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8170,5 тыс.руб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357686" y="5429264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8170,5 тыс.руб.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www.metod-kopilka.ru/images/doc/29/23846/hello_html_5b4cdd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ds03.infourok.ru/uploads/ex/093a/00007e69-85ef1cc7/img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572008"/>
            <a:ext cx="3065454" cy="2084777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500198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 Защита населения и территории города Назарово от чрезвычайных ситуаций природного и техногенного характера»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5072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результате реализации мероприятий Программы ожидаются следующие результаты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Количество объектов, подключенных к сети (прямые каналы связи) за период        реализации программы к 2022г. составит 3 ед.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Число пострадавших от ЧС составит   0 чел.  в период  2020-2022г.г.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Повышение эффективности проведения профилактических мероприятий  к 2019г.  составит 0,03  как соотношение количества погибший и травмированных  от пожаров бытового характера, к общему количеству патрулирований (снижение коэффициента является позитивной тенденцией).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Прикрытие населения  города всеми видами пожарной охраны планируется ежегодно  не ниже 100,0% от общей численности населения.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Охват населения обучением  по противопожарной безопасности   в 2020- 2022г.г.  составит 19,5 тыс. чел.  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5500702"/>
            <a:ext cx="4214842" cy="114298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Предупреждение, спасение, помощь населению города в чрезвычайных ситуациях- 3610,4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5429264"/>
            <a:ext cx="4214842" cy="121444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информационно-коммуникационных технологий для обеспечения безопасности населения города  5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</a:rPr>
              <a:t>Ожидаемые результаты реализации МП «Управление  муниципальным имуществом и земельными ресурсами»</a:t>
            </a:r>
            <a:endParaRPr lang="ru-RU" sz="31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286412"/>
          </a:xfrm>
        </p:spPr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Развитие системы управления и эффективного использования муниципальной собственностью и земельными ресурсами, направленной на укрепление доходной базы бюджета муниципального образования: </a:t>
            </a:r>
          </a:p>
          <a:p>
            <a:pPr marL="0" lvl="0" indent="0">
              <a:buClrTx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Увеличение доли </a:t>
            </a:r>
            <a:r>
              <a:rPr lang="ru-RU" sz="1900" b="1" dirty="0" err="1" smtClean="0">
                <a:latin typeface="Times New Roman" pitchFamily="18" charset="0"/>
                <a:cs typeface="Times New Roman" pitchFamily="18" charset="0"/>
              </a:rPr>
              <a:t>проинвентаризированных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 объектов муниципального имущества по отношению к общему количеству объектов  муниципального имущества с 55% в 2020 году до 57% к 2022 г.;</a:t>
            </a:r>
          </a:p>
          <a:p>
            <a:pPr marL="0" lvl="0" indent="0">
              <a:buClrTx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Достижение запланированного уровня доходов бюджета в виде поступлений от аренды и продажи муниципального имущества;</a:t>
            </a:r>
          </a:p>
          <a:p>
            <a:pPr marL="0" lvl="0" indent="0">
              <a:buClrTx/>
            </a:pP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Достижение запланированного уровня доходов в виде поступлений от арендной платы за землю, по продаже земельных участков.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000636"/>
            <a:ext cx="3214710" cy="18573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и распоряжение муниципальным имуществом города Назарово – 300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29290" y="5072074"/>
            <a:ext cx="3214710" cy="178592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и распоряжение земельными ресурсами города Назарово- 210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www.mfc-chita.ru/sites/default/files/news_MFC/gfd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7" y="5000636"/>
            <a:ext cx="2643207" cy="1857364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«Содействие развитию гражданского общества в городе Назарово» на 2020-2022гг.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5072098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Доля граждан города Назарово, принявших участие в ходе реализации социальных проектов от общего числа (базовый показатель - 2020 год), составит на конец 2022 года 3,3%;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Количество поддержанных общественных инициатив (проектов) и обращений представителей социально ориентированных некоммерческих организаций (далее – СОНКО) и граждан города Назарово, на муниципальном, региональном и федеральном уровне, составит на конец 2022 года38 ед.;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Количество оказанных услуг ресурсным центром поддержки общественных инициатив города Назарово клиентам к 2022 году до 1070ед.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5000636"/>
            <a:ext cx="2571768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2020г.-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80 тыс.руб.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00430" y="5000636"/>
            <a:ext cx="2357454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2021г.-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80 тыс. руб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5000636"/>
            <a:ext cx="2357454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2022г.-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80 тыс. руб.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401080" cy="121444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«Создание условий для обеспечения доступным и комфортным жильем граждан города Назарово»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715436" cy="535782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pPr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разработка проектов планировок и межевания территории в целях установления границ земельных участков для строительства жилья - 1 проект (за период реализации программы);</a:t>
            </a:r>
          </a:p>
          <a:p>
            <a:pPr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годовой объем ввода жилья (ежегодно):2020г. – 6637,9 кв.м; 2021г. – 7067,0 кв.м; 2022г.- 10276,0 кв.м.</a:t>
            </a:r>
          </a:p>
          <a:p>
            <a:pPr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количество земельных участков, сформированных и поставленных на кадастровый учет, предоставляемых для жилищного строительства семьям, имеющим трех и более детей к 2022 году – 447 участков;</a:t>
            </a:r>
          </a:p>
          <a:p>
            <a:pPr>
              <a:spcBef>
                <a:spcPts val="0"/>
              </a:spcBef>
              <a:buClrTx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количество граждан, переселенных из аварийного жилищного фонда муниципальных образований : 2020г.- 16 человек, 2021г.-95 человек, 2022 г.-21 человек.</a:t>
            </a:r>
          </a:p>
          <a:p>
            <a:pPr>
              <a:buClrTx/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-количество молодых семей, получивших  социальную выплату 6 (ежегодно)                                               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ПОДПРОГРАММЫ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5000636"/>
            <a:ext cx="3357586" cy="16430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Стимулирование жилищного строительства на территории города Назарово- 1121,73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57554" y="5072074"/>
            <a:ext cx="2571768" cy="164307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жильем молодых семей- 631,4 тыс. 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29258" y="5072074"/>
            <a:ext cx="3214742" cy="1571636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Переселение граждан из аварийного жилищного фонда в городе Назарово – 14115,6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«Формирование законопослушного поведения участников дорожного движения в городе Назарово»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3357586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-количество ДТП с участием учащихся (воспитанников) муниципальных образовательных организаций к 2022 г. – 0;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количество учащихся (воспитанников) муниципальных образовательных организаций, погибших в ДТП к 2022г.- 0;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доля учащихся (воспитанников) задействованных в мероприятиях по профилактике ДТП к 2022г. -100%.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Программа включает в себя мероприятия, направленные на профилактику противоправного поведения на дорогах и не предусматривает денежное содержание</a:t>
            </a:r>
          </a:p>
          <a:p>
            <a:pPr>
              <a:buNone/>
            </a:pPr>
            <a:endParaRPr lang="ru-RU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https://avatars.mds.yandex.net/get-pdb/2115127/1f3aca7e-cb9e-4619-a278-8a76df01a504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714884"/>
            <a:ext cx="3155922" cy="18760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«Профилактика правонарушений, укрепление общественного порядка и общественной безопасности в г. Назарово »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858312" cy="578645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уровня преступности (на 49 тысяч населения) с 1406 в 2020 году до 1273 в 2022году;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сокращение количества зарегистрированных преступлений с 1055 в 2020 году до 955 в 2022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количества преступлений, совершенных с применением оружия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взрывчатых веществ с 6 в 2020 году до 4 в 2022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количества лиц, ранее судимых и вновь совершивших преступления, с 355 в 2020 году до 306 в 2022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количества дорожно-транспортных с 10 в 2020 году до 6 в 2022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доли несовершеннолетних и молодежи в возрасте от 8 до 19 лет, вовлеченных в профилактические мероприятия, по отношению к общей численности указанных категорий лиц (не менее 90 % ежегодно);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числа больных наркоманией, находящихся в ремиссии от 1 года до 2 лет (на 100 больных наркоманией среднегодового контингента)  с 6 в 2020 году до 8 в 2022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числа больных наркоманией, находящихся в ремиссии более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лет (на 100 больных наркоманией среднегодового контингента) с 4 в 2020 году до 6 в 2022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недопущение совершения на территории края террористических актов;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системы мер по противодействию терроризму и экстремизму в образовательных учреждениях города в размере 100 % в 2022 году;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доли источников информации, распространявших экстремистские материалы, деятельность которых была пресечена, к общему количеству выявленных таких источников в размере 100 % в 2022 году.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2020г.-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1087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868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2021г.-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1087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72264" y="5929330"/>
            <a:ext cx="2000264" cy="78581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2022г.-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1087 тыс.руб.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143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этапы бюджетного процесса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28737"/>
          <a:ext cx="864399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Выноска со стрелкой вниз 5"/>
          <p:cNvSpPr/>
          <p:nvPr/>
        </p:nvSpPr>
        <p:spPr>
          <a:xfrm>
            <a:off x="2000232" y="1071546"/>
            <a:ext cx="5429288" cy="1143008"/>
          </a:xfrm>
          <a:prstGeom prst="downArrowCallout">
            <a:avLst/>
          </a:prstGeom>
          <a:solidFill>
            <a:schemeClr val="bg2">
              <a:lumMod val="5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проекта бюджета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000232" y="2214554"/>
            <a:ext cx="5429288" cy="1143008"/>
          </a:xfrm>
          <a:prstGeom prst="downArrowCallout">
            <a:avLst/>
          </a:prstGeom>
          <a:solidFill>
            <a:schemeClr val="bg2">
              <a:lumMod val="5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Рассмотрение и утверждение бюджета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000232" y="3286124"/>
            <a:ext cx="5429288" cy="928694"/>
          </a:xfrm>
          <a:prstGeom prst="downArrowCallou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бюджета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2071670" y="4214818"/>
            <a:ext cx="5429288" cy="1214446"/>
          </a:xfrm>
          <a:prstGeom prst="downArrowCallou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за исполнением бюджета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5357826"/>
            <a:ext cx="5429288" cy="1071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Утверждение бюджетной отчетности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 Формирование комфортной городской среды на территории города Назарово»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422214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благоустроенных дворовых территорий на 103 ед. за период реализации программы;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благоустроенных муниципальных территорий общего пользования на 6 ед. за период реализации программы;</a:t>
            </a:r>
          </a:p>
          <a:p>
            <a:r>
              <a:rPr lang="ru-RU" b="1" i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://admkogalym.ru/upload/img/komf-sre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143380"/>
            <a:ext cx="7572428" cy="240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МП «Улучшение условий и охраны труда»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1.Численность пострадавших в результате несчастных случаев на производстве с утратой трудоспособности на 1 рабочий день и более (снижение с 19 чел. в 2018 году до 14 человек в 2022 году);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Удельный вес погибших в результате несчастных случаев на производстве со смертельным исходом в расчете на 1 тыс.работающих (отсутствие погибших . в  2020 году и 2021,2022г.)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8572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муниципального долга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" y="1000125"/>
          <a:ext cx="9001153" cy="121920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4363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63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278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3211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3211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3635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отчетная дата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01.01.2018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01.01.2019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01.01.2020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01.01.2021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.01.</a:t>
                      </a:r>
                      <a:r>
                        <a:rPr lang="en-US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  <a:endParaRPr lang="ru-RU" sz="200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20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тыс</a:t>
                      </a:r>
                      <a:r>
                        <a:rPr lang="ru-RU" sz="20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 руб.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55000,00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 </a:t>
                      </a:r>
                      <a:r>
                        <a:rPr lang="ru-RU" sz="16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0</a:t>
                      </a:r>
                    </a:p>
                    <a:p>
                      <a:pPr algn="ctr" fontAlgn="b"/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42844" y="2285992"/>
          <a:ext cx="885831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29642" cy="1000132"/>
          </a:xfrm>
        </p:spPr>
        <p:txBody>
          <a:bodyPr>
            <a:normAutofit/>
          </a:bodyPr>
          <a:lstStyle/>
          <a:p>
            <a:pPr algn="ctr"/>
            <a:r>
              <a:rPr lang="ru-RU" sz="2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Сопостовительные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параметры муниципальных образований Красноярского края</a:t>
            </a:r>
            <a:endParaRPr lang="ru-RU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0" y="1428750"/>
          <a:ext cx="8858320" cy="514352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07290"/>
                <a:gridCol w="1107290"/>
                <a:gridCol w="1107290"/>
                <a:gridCol w="1107290"/>
                <a:gridCol w="1107290"/>
                <a:gridCol w="1107290"/>
                <a:gridCol w="1107290"/>
                <a:gridCol w="1107290"/>
              </a:tblGrid>
              <a:tr h="43787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Ед. изм.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г.Назарово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г.Канск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г.Шарыпово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г.Лесосибирск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г.Минусинск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г.Ачинск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</a:tr>
              <a:tr h="800770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Численность постоянного населения на 01.01.2020г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49 589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88 969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45 769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63 900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70 914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106 175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</a:tr>
              <a:tr h="43787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Доходы бюджета на 2020 год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1 206 019,88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2 178 581,69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1 186 752,60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2 183 738,50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2 004 871,60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2 952 685,50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</a:tr>
              <a:tr h="43787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2020 год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1 206 019,88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2 168 581,69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1 186 752,60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2 198 360,80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2 039 821,60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2 952 685,50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</a:tr>
              <a:tr h="437874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Дефицит(-), профицит(+)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10 000,00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-14 622,30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-34 950,00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</a:tr>
              <a:tr h="1988429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Доля налоговых и неналоговых доходов бюджета в общем объеме собственных доходов бюджета муниципального образования(без учета субвенций) на 2020 год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58,6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21,4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31,6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53,8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43,6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65,5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</a:tr>
              <a:tr h="60282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Расходы на одного жителя, тыс. 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u="none" strike="noStrike"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24,32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24,37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25,93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34,40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>
                          <a:latin typeface="Times New Roman" pitchFamily="18" charset="0"/>
                          <a:cs typeface="Times New Roman" pitchFamily="18" charset="0"/>
                        </a:rPr>
                        <a:t>28,76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27,81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Финансовое управление администрации города Назарово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662200 г. Назарово, ул. К.Маркса, 19/1 </a:t>
            </a:r>
          </a:p>
          <a:p>
            <a:pPr>
              <a:buNone/>
            </a:pPr>
            <a:r>
              <a:rPr lang="ru-RU" dirty="0" smtClean="0"/>
              <a:t>телефон/факс (839155) 5-09-75 </a:t>
            </a:r>
          </a:p>
          <a:p>
            <a:pPr>
              <a:buNone/>
            </a:pPr>
            <a:r>
              <a:rPr lang="ru-RU" dirty="0" smtClean="0"/>
              <a:t>электронный адрес 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hlinkClick r:id="rId2"/>
              </a:rPr>
              <a:t>gorfin@admg.sibmediafon.ru</a:t>
            </a:r>
            <a:r>
              <a:rPr lang="ru-RU" dirty="0" smtClean="0">
                <a:ln>
                  <a:solidFill>
                    <a:schemeClr val="tx1"/>
                  </a:solidFill>
                </a:ln>
              </a:rPr>
              <a:t> </a:t>
            </a:r>
          </a:p>
          <a:p>
            <a:pPr>
              <a:buNone/>
            </a:pPr>
            <a:r>
              <a:rPr lang="ru-RU" dirty="0" smtClean="0"/>
              <a:t>Время работы понедельник-пятница </a:t>
            </a:r>
          </a:p>
          <a:p>
            <a:pPr>
              <a:buNone/>
            </a:pPr>
            <a:r>
              <a:rPr lang="ru-RU" dirty="0" smtClean="0"/>
              <a:t>С 8.00 до 17.00 перерыв с 13.00 до 14.00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29642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этапы составления бюджета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6" y="1142984"/>
          <a:ext cx="8358248" cy="5509268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0895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95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95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956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Этапы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Подготовка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Рассмотрение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Утверждение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Прогноз социально-экономического</a:t>
                      </a:r>
                      <a:r>
                        <a:rPr lang="ru-RU" baseline="0" dirty="0" smtClean="0"/>
                        <a:t> развития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июнь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июль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август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Муниципальные программы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июль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Основные направления налоговой и бюджетной политики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Проект решения о бюджете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15 ноября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Муниципальные задания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декабрь-январь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71438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chemeClr val="accent4"/>
              </a:buCl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Участниками бюджетного процесса являются: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Глава города;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Назаровский городской Совет депутатов;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Администрация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Финансовое управление администрации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Контрольно-счетная палата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распорядители и распорядители бюджетных средств;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администраторы и администраторы доходов бюджета;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администраторы и администраторы источников финансирования дефицита  городского бюджета;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ClrTx/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получатели бюджетных средств.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53536"/>
            <a:ext cx="9144000" cy="1032324"/>
          </a:xfrm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бюджетной  политики в 2020 году и плановом периоде 2021-20</a:t>
            </a:r>
            <a:r>
              <a:rPr lang="en-US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гг.</a:t>
            </a:r>
            <a:endParaRPr lang="ru-RU" sz="32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585912"/>
          <a:ext cx="9144000" cy="527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8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на 2020 год и плановый период 2021-20</a:t>
            </a:r>
            <a:r>
              <a:rPr lang="en-US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гг.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1600200"/>
            <a:ext cx="4214810" cy="171451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эффективности и стабильности налоговой системы, 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способствующей улучшению предпринимательского и инвестиционного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климата городского округа;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4143380"/>
            <a:ext cx="2643174" cy="2286016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продолжение работы по легализации заработной платы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29190" y="1600200"/>
            <a:ext cx="4071966" cy="1714512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продолжение работы Комиссии по укреплению налоговой и платежной дисциплины для изыскания дополнительных резервов поступлений</a:t>
            </a:r>
          </a:p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доходов бюджета города;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00718" y="4143380"/>
            <a:ext cx="3100438" cy="2286016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сокращение недоимки в бюджет города Назарово, в том числе по                 региональным и местным налогам, а также по неналоговым доходам</a:t>
            </a:r>
          </a:p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бюджета;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85704" y="4228440"/>
            <a:ext cx="3100742" cy="2486708"/>
          </a:xfrm>
          <a:prstGeom prst="round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дальнейшее совершенствование системы эффективного управления                            муниципальным имуществом с целью увеличения поступления в бюджет города </a:t>
            </a:r>
          </a:p>
          <a:p>
            <a:pPr lvl="0" algn="ctr">
              <a:spcAft>
                <a:spcPts val="0"/>
              </a:spcAft>
            </a:pP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доходов от его использования</a:t>
            </a:r>
            <a:endParaRPr lang="ru-RU" sz="17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7143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параметры бюджета г. Назарово на 2020-2022гг</a:t>
            </a:r>
            <a:r>
              <a:rPr lang="ru-RU" sz="32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142984"/>
          <a:ext cx="864399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91655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>
                <a:ln w="50800"/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параметры бюджета г. Назарово на 2020-2022гг. </a:t>
            </a:r>
            <a:endParaRPr lang="ru-RU" sz="3200" dirty="0">
              <a:ln w="50800"/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884544"/>
              </p:ext>
            </p:extLst>
          </p:nvPr>
        </p:nvGraphicFramePr>
        <p:xfrm>
          <a:off x="285720" y="1571613"/>
          <a:ext cx="8501122" cy="4857785"/>
        </p:xfrm>
        <a:graphic>
          <a:graphicData uri="http://schemas.openxmlformats.org/drawingml/2006/table">
            <a:tbl>
              <a:tblPr/>
              <a:tblGrid>
                <a:gridCol w="3571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859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716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716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715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Параметры бюджета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2020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 год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2022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71557">
                <a:tc>
                  <a:txBody>
                    <a:bodyPr/>
                    <a:lstStyle/>
                    <a:p>
                      <a:pPr marL="0" indent="533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1 206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1215,1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1121,9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71557">
                <a:tc>
                  <a:txBody>
                    <a:bodyPr/>
                    <a:lstStyle/>
                    <a:p>
                      <a:pPr marL="0" indent="533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Расходы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1206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1253,1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1 160,1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71557">
                <a:tc>
                  <a:txBody>
                    <a:bodyPr/>
                    <a:lstStyle/>
                    <a:p>
                      <a:pPr marL="0" indent="533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Дефицит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-38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-38,2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71557">
                <a:tc>
                  <a:txBody>
                    <a:bodyPr/>
                    <a:lstStyle/>
                    <a:p>
                      <a:pPr marL="0" indent="5334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Профицит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15140" y="120228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+mn-lt"/>
              </a:rPr>
              <a:t>млн. руб.</a:t>
            </a:r>
            <a:endParaRPr lang="ru-RU" b="1" dirty="0">
              <a:latin typeface="+mn-lt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" cy="60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71533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4296</TotalTime>
  <Words>2789</Words>
  <Application>Microsoft Office PowerPoint</Application>
  <PresentationFormat>Экран (4:3)</PresentationFormat>
  <Paragraphs>526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Поток</vt:lpstr>
      <vt:lpstr>Слайд 1</vt:lpstr>
      <vt:lpstr>Слайд 2</vt:lpstr>
      <vt:lpstr>Основные этапы бюджетного процесса</vt:lpstr>
      <vt:lpstr>Основные этапы составления бюджета</vt:lpstr>
      <vt:lpstr>Участники бюджетного процесса</vt:lpstr>
      <vt:lpstr>Основные направления бюджетной  политики в 2020 году и плановом периоде 2021-2022 гг.</vt:lpstr>
      <vt:lpstr>Основные направления налоговой политики на 2020 год и плановый период 2021-2022 гг.</vt:lpstr>
      <vt:lpstr>Основные параметры бюджета г. Назарово на 2020-2022гг. </vt:lpstr>
      <vt:lpstr>       Основные параметры бюджета г. Назарово на 2020-2022гг. </vt:lpstr>
      <vt:lpstr>     Доходы бюджета на 2020 год     </vt:lpstr>
      <vt:lpstr>                 Структура собственных доходов бюджета на 2020           год, млн.руб.</vt:lpstr>
      <vt:lpstr>Слайд 12</vt:lpstr>
      <vt:lpstr>Слайд 13</vt:lpstr>
      <vt:lpstr>  Расходы бюджета в рамках муниципальных программ, млн.руб.</vt:lpstr>
      <vt:lpstr> Расходы бюджета города Назарово в рамках муниципальных программ             на 2019-2022гг. тыс. руб. </vt:lpstr>
      <vt:lpstr>     Ожидаемые результаты реализации МП «Развитие образования города Назарово» на 2020-2022гг.</vt:lpstr>
      <vt:lpstr>          Ожидаемые результаты реализации МП «Реформирование и модернизация жилищно- коммунального хозяйства и повышение энергетической эффективности» на 2020-2022гг.  </vt:lpstr>
      <vt:lpstr>Ожидаемые результаты реализации МП «Развитие культуры в городе Назарово» на 2020-2022гг.</vt:lpstr>
      <vt:lpstr>Ожидаемые результаты реализации МП «Развитие физической культуры и спорта в городе Назарово »</vt:lpstr>
      <vt:lpstr>Ожидаемые результаты реализации МП «Молодежь города Назарово в XXI веке»</vt:lpstr>
      <vt:lpstr>Ожидаемые результаты реализации МП«Развитие  малого и среднего предпринимательства на территории города Назарово»</vt:lpstr>
      <vt:lpstr>Ожидаемые результаты реализации МП«Развитие транспортной системы города Назарово» </vt:lpstr>
      <vt:lpstr>Ожидаемые результаты реализации МП «Управление муниципальными финансами»</vt:lpstr>
      <vt:lpstr>Ожидаемые результаты реализации МП « Защита населения и территории города Назарово от чрезвычайных ситуаций природного и техногенного характера» </vt:lpstr>
      <vt:lpstr>Ожидаемые результаты реализации МП «Управление  муниципальным имуществом и земельными ресурсами»</vt:lpstr>
      <vt:lpstr>Ожидаемые результаты реализации МП «Содействие развитию гражданского общества в городе Назарово» на 2020-2022гг.</vt:lpstr>
      <vt:lpstr>Ожидаемые результаты реализации МП «Создание условий для обеспечения доступным и комфортным жильем граждан города Назарово»</vt:lpstr>
      <vt:lpstr>Ожидаемые результаты реализации МП «Формирование законопослушного поведения участников дорожного движения в городе Назарово»</vt:lpstr>
      <vt:lpstr>Ожидаемые результаты реализации МП «Профилактика правонарушений, укрепление общественного порядка и общественной безопасности в г. Назарово »</vt:lpstr>
      <vt:lpstr>Ожидаемые результаты реализации МП « Формирование комфортной городской среды на территории города Назарово»</vt:lpstr>
      <vt:lpstr>Ожидаемые результаты МП «Улучшение условий и охраны труда»</vt:lpstr>
      <vt:lpstr>Динамика муниципального долга</vt:lpstr>
      <vt:lpstr>Сопостовительные параметры муниципальных образований Красноярского края</vt:lpstr>
      <vt:lpstr>Слайд 34</vt:lpstr>
      <vt:lpstr>Контактная информация</vt:lpstr>
    </vt:vector>
  </TitlesOfParts>
  <Company>ФУ администрации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на основе Решения НГСД №34-355 от 16.12.2015 «Об утверждении бюджета города Назарово на 2016 год и плановый период 2017-2018гг.»</dc:title>
  <dc:creator>Руководитель</dc:creator>
  <cp:lastModifiedBy>Shmakova</cp:lastModifiedBy>
  <cp:revision>436</cp:revision>
  <dcterms:created xsi:type="dcterms:W3CDTF">2016-01-25T01:56:10Z</dcterms:created>
  <dcterms:modified xsi:type="dcterms:W3CDTF">2020-03-13T04:38:57Z</dcterms:modified>
</cp:coreProperties>
</file>