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40"/>
  </p:notesMasterIdLst>
  <p:sldIdLst>
    <p:sldId id="311" r:id="rId2"/>
    <p:sldId id="5040" r:id="rId3"/>
    <p:sldId id="5092" r:id="rId4"/>
    <p:sldId id="5047" r:id="rId5"/>
    <p:sldId id="5095" r:id="rId6"/>
    <p:sldId id="278" r:id="rId7"/>
    <p:sldId id="257" r:id="rId8"/>
    <p:sldId id="313" r:id="rId9"/>
    <p:sldId id="5042" r:id="rId10"/>
    <p:sldId id="259" r:id="rId11"/>
    <p:sldId id="5094" r:id="rId12"/>
    <p:sldId id="286" r:id="rId13"/>
    <p:sldId id="287" r:id="rId14"/>
    <p:sldId id="288" r:id="rId15"/>
    <p:sldId id="312" r:id="rId16"/>
    <p:sldId id="297" r:id="rId17"/>
    <p:sldId id="298" r:id="rId18"/>
    <p:sldId id="299" r:id="rId19"/>
    <p:sldId id="294" r:id="rId20"/>
    <p:sldId id="267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82" r:id="rId31"/>
    <p:sldId id="301" r:id="rId32"/>
    <p:sldId id="302" r:id="rId33"/>
    <p:sldId id="303" r:id="rId34"/>
    <p:sldId id="309" r:id="rId35"/>
    <p:sldId id="305" r:id="rId36"/>
    <p:sldId id="280" r:id="rId37"/>
    <p:sldId id="304" r:id="rId38"/>
    <p:sldId id="281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71DFB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89" autoAdjust="0"/>
  </p:normalViewPr>
  <p:slideViewPr>
    <p:cSldViewPr>
      <p:cViewPr varScale="1">
        <p:scale>
          <a:sx n="108" d="100"/>
          <a:sy n="108" d="100"/>
        </p:scale>
        <p:origin x="162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16049296991692"/>
          <c:y val="5.673375091778033E-2"/>
          <c:w val="0.8407933454924762"/>
          <c:h val="0.436935514669693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Лист2!$B$3:$C$3</c:f>
              <c:strCache>
                <c:ptCount val="2"/>
                <c:pt idx="0">
                  <c:v>Среднемесячная заработная плата,</c:v>
                </c:pt>
                <c:pt idx="1">
                  <c:v>руб.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Лист2!$D$2:$H$2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Лист2!$D$3:$H$3</c:f>
              <c:numCache>
                <c:formatCode>General</c:formatCode>
                <c:ptCount val="5"/>
                <c:pt idx="0">
                  <c:v>40644</c:v>
                </c:pt>
                <c:pt idx="1">
                  <c:v>46576</c:v>
                </c:pt>
                <c:pt idx="2">
                  <c:v>51419</c:v>
                </c:pt>
                <c:pt idx="3">
                  <c:v>55470</c:v>
                </c:pt>
                <c:pt idx="4">
                  <c:v>59404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E6-44D6-8CE6-F7B8B38B508F}"/>
            </c:ext>
          </c:extLst>
        </c:ser>
        <c:ser>
          <c:idx val="1"/>
          <c:order val="1"/>
          <c:tx>
            <c:strRef>
              <c:f>Лист2!$B$4:$C$4</c:f>
              <c:strCache>
                <c:ptCount val="2"/>
                <c:pt idx="0">
                  <c:v>Среднедушевой денежный доход населения,</c:v>
                </c:pt>
                <c:pt idx="1">
                  <c:v>руб.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4000"/>
                  </a:schemeClr>
                </a:gs>
                <a:gs pos="100000">
                  <a:schemeClr val="accent2">
                    <a:shade val="98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Лист2!$D$2:$H$2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Лист2!$D$4:$H$4</c:f>
              <c:numCache>
                <c:formatCode>General</c:formatCode>
                <c:ptCount val="5"/>
                <c:pt idx="0">
                  <c:v>24792.9</c:v>
                </c:pt>
                <c:pt idx="1">
                  <c:v>28060.2</c:v>
                </c:pt>
                <c:pt idx="2">
                  <c:v>30859</c:v>
                </c:pt>
                <c:pt idx="3">
                  <c:v>33231.599999999999</c:v>
                </c:pt>
                <c:pt idx="4">
                  <c:v>35397.599999999999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E6-44D6-8CE6-F7B8B38B50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092173120"/>
        <c:axId val="1092173448"/>
      </c:barChart>
      <c:catAx>
        <c:axId val="109217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92173448"/>
        <c:crosses val="autoZero"/>
        <c:auto val="1"/>
        <c:lblAlgn val="ctr"/>
        <c:lblOffset val="100"/>
        <c:noMultiLvlLbl val="0"/>
      </c:catAx>
      <c:valAx>
        <c:axId val="1092173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92173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2345679012345782E-2"/>
                  <c:y val="0.18137198897023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93-42E0-A8C8-B52607F54340}"/>
                </c:ext>
              </c:extLst>
            </c:dLbl>
            <c:dLbl>
              <c:idx val="1"/>
              <c:layout>
                <c:manualLayout>
                  <c:x val="1.2345679012345782E-2"/>
                  <c:y val="0.1593132335549395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593-42E0-A8C8-B52607F5434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1670.8</c:v>
                </c:pt>
                <c:pt idx="1">
                  <c:v>1670.8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93-42E0-A8C8-B52607F543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7160493827161019E-3"/>
                  <c:y val="6.372529342197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593-42E0-A8C8-B52607F54340}"/>
                </c:ext>
              </c:extLst>
            </c:dLbl>
            <c:dLbl>
              <c:idx val="1"/>
              <c:layout>
                <c:manualLayout>
                  <c:x val="1.3888888888889034E-2"/>
                  <c:y val="7.5980157541585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593-42E0-A8C8-B52607F54340}"/>
                </c:ext>
              </c:extLst>
            </c:dLbl>
            <c:dLbl>
              <c:idx val="2"/>
              <c:layout>
                <c:manualLayout>
                  <c:x val="0.10683580676441608"/>
                  <c:y val="0.126347140359290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900295210618959E-2"/>
                      <c:h val="6.00169868486450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1611.1</c:v>
                </c:pt>
                <c:pt idx="1">
                  <c:v>1662.1</c:v>
                </c:pt>
                <c:pt idx="2">
                  <c:v>-51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593-42E0-A8C8-B52607F5434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9.0457563733818427E-2"/>
                  <c:y val="6.6176719218517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1591.1</c:v>
                </c:pt>
                <c:pt idx="1">
                  <c:v>1639.8</c:v>
                </c:pt>
                <c:pt idx="2">
                  <c:v>-48.7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593-42E0-A8C8-B52607F543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3499776"/>
        <c:axId val="53501312"/>
        <c:axId val="51823040"/>
      </c:bar3DChart>
      <c:catAx>
        <c:axId val="53499776"/>
        <c:scaling>
          <c:orientation val="minMax"/>
        </c:scaling>
        <c:delete val="0"/>
        <c:axPos val="b"/>
        <c:numFmt formatCode="\О\с\н\о\в\н\о\й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3501312"/>
        <c:crosses val="autoZero"/>
        <c:auto val="1"/>
        <c:lblAlgn val="ctr"/>
        <c:lblOffset val="100"/>
        <c:noMultiLvlLbl val="0"/>
      </c:catAx>
      <c:valAx>
        <c:axId val="53501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499776"/>
        <c:crosses val="autoZero"/>
        <c:crossBetween val="between"/>
      </c:valAx>
      <c:serAx>
        <c:axId val="518230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3501312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2023 год, млн.руб.</a:t>
            </a:r>
          </a:p>
        </c:rich>
      </c:tx>
      <c:layout>
        <c:manualLayout>
          <c:xMode val="edge"/>
          <c:yMode val="edge"/>
          <c:x val="0.35254123980615915"/>
          <c:y val="1.47180167066873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156775692705381E-2"/>
          <c:y val="0.14584973283982375"/>
          <c:w val="0.80465638315335342"/>
          <c:h val="0.50753715237757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год,млн.руб.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налоговые</c:v>
                </c:pt>
                <c:pt idx="1">
                  <c:v>неналоговые</c:v>
                </c:pt>
                <c:pt idx="2">
                  <c:v>дотации</c:v>
                </c:pt>
                <c:pt idx="3">
                  <c:v>субсидии, субвенции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481.7</c:v>
                </c:pt>
                <c:pt idx="1">
                  <c:v>25.4</c:v>
                </c:pt>
                <c:pt idx="2">
                  <c:v>323.3</c:v>
                </c:pt>
                <c:pt idx="3">
                  <c:v>840.4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0A-4B20-A032-AAA73AF6C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b"/>
      <c:layout>
        <c:manualLayout>
          <c:xMode val="edge"/>
          <c:yMode val="edge"/>
          <c:x val="0.23235171667017368"/>
          <c:y val="0.60834010080210466"/>
          <c:w val="0.63565428718248462"/>
          <c:h val="0.37734867476559542"/>
        </c:manualLayout>
      </c:layout>
      <c:overlay val="0"/>
    </c:legend>
    <c:plotVisOnly val="1"/>
    <c:dispBlanksAs val="zero"/>
    <c:showDLblsOverMax val="0"/>
  </c:chart>
  <c:spPr>
    <a:solidFill>
      <a:schemeClr val="bg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378"/>
          <c:h val="0.6964640416814770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698323821255594E-2"/>
                  <c:y val="1.8035359041598181E-2"/>
                </c:manualLayout>
              </c:layout>
              <c:tx>
                <c:rich>
                  <a:bodyPr/>
                  <a:lstStyle/>
                  <a:p>
                    <a:pPr>
                      <a:defRPr sz="19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9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481,7</a:t>
                    </a:r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E5A-46BC-8AD8-23D1A9033D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год, млн.руб.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481.7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год, млн.руб.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5A-46BC-8AD8-23D1A9033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165504"/>
        <c:axId val="54167040"/>
        <c:axId val="0"/>
      </c:bar3DChart>
      <c:catAx>
        <c:axId val="54165504"/>
        <c:scaling>
          <c:orientation val="minMax"/>
        </c:scaling>
        <c:delete val="0"/>
        <c:axPos val="b"/>
        <c:numFmt formatCode="\О\с\н\о\в\н\о\й" sourceLinked="0"/>
        <c:majorTickMark val="out"/>
        <c:minorTickMark val="none"/>
        <c:tickLblPos val="nextTo"/>
        <c:txPr>
          <a:bodyPr/>
          <a:lstStyle/>
          <a:p>
            <a:pPr>
              <a:defRPr b="0">
                <a:latin typeface="+mn-lt"/>
                <a:cs typeface="Times New Roman" panose="02020603050405020304" pitchFamily="18" charset="0"/>
              </a:defRPr>
            </a:pPr>
            <a:endParaRPr lang="ru-RU"/>
          </a:p>
        </c:txPr>
        <c:crossAx val="54167040"/>
        <c:crosses val="autoZero"/>
        <c:auto val="1"/>
        <c:lblAlgn val="ctr"/>
        <c:lblOffset val="100"/>
        <c:noMultiLvlLbl val="0"/>
      </c:catAx>
      <c:valAx>
        <c:axId val="541670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541655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884"/>
          <c:w val="0.72852622584253657"/>
          <c:h val="0.1280241231811213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Налоговые доходы</a:t>
            </a:r>
            <a:endParaRPr lang="en-US"/>
          </a:p>
        </c:rich>
      </c:tx>
      <c:layout>
        <c:manualLayout>
          <c:xMode val="edge"/>
          <c:yMode val="edge"/>
          <c:x val="8.3792939332008223E-2"/>
          <c:y val="1.3333240012318373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1.0879383365840153E-2"/>
                  <c:y val="-1.1346202301296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88.9</c:v>
                </c:pt>
                <c:pt idx="1">
                  <c:v>264.89999999999998</c:v>
                </c:pt>
                <c:pt idx="2">
                  <c:v>4.0999999999999996</c:v>
                </c:pt>
                <c:pt idx="3">
                  <c:v>73.900000000000006</c:v>
                </c:pt>
                <c:pt idx="4">
                  <c:v>38.1</c:v>
                </c:pt>
                <c:pt idx="5">
                  <c:v>11.7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5-E0B2-4AF5-8159-59239790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7145286822139483"/>
          <c:y val="7.5189325009098806E-2"/>
          <c:w val="0.31373242065380702"/>
          <c:h val="0.900132282538704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>
        <c:manualLayout>
          <c:xMode val="edge"/>
          <c:yMode val="edge"/>
          <c:x val="5.5040151366686267E-2"/>
          <c:y val="1.3333240012318373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имущество</c:v>
                </c:pt>
                <c:pt idx="1">
                  <c:v>платежи при польз.прир.ресурсами</c:v>
                </c:pt>
                <c:pt idx="2">
                  <c:v>штрафы</c:v>
                </c:pt>
                <c:pt idx="3">
                  <c:v>прочие 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16.600000000000001</c:v>
                </c:pt>
                <c:pt idx="1">
                  <c:v>3.2</c:v>
                </c:pt>
                <c:pt idx="2">
                  <c:v>1.95</c:v>
                </c:pt>
                <c:pt idx="3">
                  <c:v>3.65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5-4302-8200-0161C28B4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930480509906064"/>
          <c:y val="0"/>
          <c:w val="0.3258804837761492"/>
          <c:h val="0.9511114532881658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Лист1!$A$2:$A$7</c:f>
              <c:numCache>
                <c:formatCode>dd/mm/yyyy</c:formatCode>
                <c:ptCount val="6"/>
                <c:pt idx="0">
                  <c:v>43466</c:v>
                </c:pt>
                <c:pt idx="1">
                  <c:v>43831</c:v>
                </c:pt>
                <c:pt idx="2">
                  <c:v>44197</c:v>
                </c:pt>
                <c:pt idx="3">
                  <c:v>44562</c:v>
                </c:pt>
                <c:pt idx="4">
                  <c:v>44927</c:v>
                </c:pt>
                <c:pt idx="5">
                  <c:v>45292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55000</c:v>
                </c:pt>
                <c:pt idx="1">
                  <c:v>0</c:v>
                </c:pt>
                <c:pt idx="2">
                  <c:v>0</c:v>
                </c:pt>
                <c:pt idx="3">
                  <c:v>5900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774-48A8-97D8-12F06B62E9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811648"/>
        <c:axId val="114813184"/>
      </c:lineChart>
      <c:dateAx>
        <c:axId val="114811648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crossAx val="114813184"/>
        <c:crosses val="autoZero"/>
        <c:auto val="1"/>
        <c:lblOffset val="100"/>
        <c:baseTimeUnit val="years"/>
      </c:dateAx>
      <c:valAx>
        <c:axId val="114813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811648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FA3128-90C7-485E-A36B-21645F87A34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2991E2-0C3E-4EBC-B601-F74658AB0B69}" type="pres">
      <dgm:prSet presAssocID="{E0FA3128-90C7-485E-A36B-21645F87A34B}" presName="linear" presStyleCnt="0">
        <dgm:presLayoutVars>
          <dgm:dir/>
          <dgm:resizeHandles val="exact"/>
        </dgm:presLayoutVars>
      </dgm:prSet>
      <dgm:spPr/>
    </dgm:pt>
  </dgm:ptLst>
  <dgm:cxnLst>
    <dgm:cxn modelId="{BBC568E4-C969-4EA1-8A65-247C8D46062C}" type="presOf" srcId="{E0FA3128-90C7-485E-A36B-21645F87A34B}" destId="{482991E2-0C3E-4EBC-B601-F74658AB0B69}" srcOrd="0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9FDCC-6F63-41E4-9DCF-E398417007F9}" type="doc">
      <dgm:prSet loTypeId="urn:microsoft.com/office/officeart/2005/8/layout/default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8FDA19-A7F0-40E6-8BE8-CC8775CD1B2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29000">
              <a:schemeClr val="accent1">
                <a:lumMod val="40000"/>
                <a:lumOff val="60000"/>
              </a:schemeClr>
            </a:gs>
            <a:gs pos="74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ru-RU" sz="1600" b="0" dirty="0">
              <a:solidFill>
                <a:schemeClr val="bg1"/>
              </a:solidFill>
              <a:latin typeface="+mn-lt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0" dirty="0">
              <a:solidFill>
                <a:schemeClr val="bg1"/>
              </a:solidFill>
              <a:latin typeface="+mn-lt"/>
              <a:cs typeface="Times New Roman" pitchFamily="18" charset="0"/>
            </a:rPr>
          </a:br>
          <a:r>
            <a:rPr lang="ru-RU" sz="1600" b="0" dirty="0">
              <a:solidFill>
                <a:schemeClr val="bg1"/>
              </a:solidFill>
              <a:latin typeface="+mn-lt"/>
              <a:cs typeface="Times New Roman" pitchFamily="18" charset="0"/>
            </a:rPr>
            <a:t>от неэффективных расходов;</a:t>
          </a:r>
        </a:p>
      </dgm:t>
    </dgm:pt>
    <dgm:pt modelId="{732D36AE-FB78-4CC9-9148-D751344940A1}" type="parTrans" cxnId="{41F5291B-34B9-43AD-AB4A-6A4E8A8261D4}">
      <dgm:prSet/>
      <dgm:spPr/>
      <dgm:t>
        <a:bodyPr/>
        <a:lstStyle/>
        <a:p>
          <a:endParaRPr lang="ru-RU"/>
        </a:p>
      </dgm:t>
    </dgm:pt>
    <dgm:pt modelId="{ACFE4FAC-129E-4C33-88CB-715B98146C89}" type="sibTrans" cxnId="{41F5291B-34B9-43AD-AB4A-6A4E8A8261D4}">
      <dgm:prSet/>
      <dgm:spPr/>
      <dgm:t>
        <a:bodyPr/>
        <a:lstStyle/>
        <a:p>
          <a:endParaRPr lang="ru-RU"/>
        </a:p>
      </dgm:t>
    </dgm:pt>
    <dgm:pt modelId="{1595A8E0-EDE4-456E-A296-12EEF448A3D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bg1"/>
            </a:gs>
            <a:gs pos="17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600" b="0" dirty="0">
              <a:solidFill>
                <a:schemeClr val="bg1"/>
              </a:solidFill>
              <a:latin typeface="+mn-lt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0" dirty="0">
              <a:solidFill>
                <a:schemeClr val="bg1"/>
              </a:solidFill>
              <a:latin typeface="+mn-lt"/>
              <a:cs typeface="Times New Roman" pitchFamily="18" charset="0"/>
            </a:rPr>
            <a:t>; </a:t>
          </a:r>
        </a:p>
      </dgm:t>
    </dgm:pt>
    <dgm:pt modelId="{E24802BC-A31A-49EC-8504-5E5001208DA8}" type="parTrans" cxnId="{23DF6FEC-FF8C-4069-B8B6-D101074624EC}">
      <dgm:prSet/>
      <dgm:spPr/>
      <dgm:t>
        <a:bodyPr/>
        <a:lstStyle/>
        <a:p>
          <a:endParaRPr lang="ru-RU"/>
        </a:p>
      </dgm:t>
    </dgm:pt>
    <dgm:pt modelId="{D6851E31-024E-4266-AA00-734BBC65D14D}" type="sibTrans" cxnId="{23DF6FEC-FF8C-4069-B8B6-D101074624EC}">
      <dgm:prSet/>
      <dgm:spPr/>
      <dgm:t>
        <a:bodyPr/>
        <a:lstStyle/>
        <a:p>
          <a:endParaRPr lang="ru-RU"/>
        </a:p>
      </dgm:t>
    </dgm:pt>
    <dgm:pt modelId="{9C9609E8-D543-4B6E-BA76-06BD263DF85F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bg1"/>
            </a:gs>
            <a:gs pos="14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600" b="0" dirty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осуществление капитальных вложений в объекты муниципальной собственности при наличии финансовой поддержки из вышестоящих бюджетов; </a:t>
          </a:r>
        </a:p>
      </dgm:t>
    </dgm:pt>
    <dgm:pt modelId="{1EBBAAAF-8B55-4000-AE6C-C076F5210A2D}" type="parTrans" cxnId="{13D199F3-801B-4437-845D-F98099F9A13C}">
      <dgm:prSet/>
      <dgm:spPr/>
      <dgm:t>
        <a:bodyPr/>
        <a:lstStyle/>
        <a:p>
          <a:endParaRPr lang="ru-RU"/>
        </a:p>
      </dgm:t>
    </dgm:pt>
    <dgm:pt modelId="{04A337AC-FE46-4FCE-B1C1-FF44FF914268}" type="sibTrans" cxnId="{13D199F3-801B-4437-845D-F98099F9A13C}">
      <dgm:prSet/>
      <dgm:spPr/>
      <dgm:t>
        <a:bodyPr/>
        <a:lstStyle/>
        <a:p>
          <a:endParaRPr lang="ru-RU"/>
        </a:p>
      </dgm:t>
    </dgm:pt>
    <dgm:pt modelId="{4C87A20B-B338-4052-8BE7-3AD5A35E079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27000">
              <a:schemeClr val="accent1">
                <a:lumMod val="40000"/>
                <a:lumOff val="60000"/>
              </a:schemeClr>
            </a:gs>
            <a:gs pos="91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</dgm:spPr>
      <dgm:t>
        <a:bodyPr/>
        <a:lstStyle/>
        <a:p>
          <a:r>
            <a:rPr lang="ru-RU" sz="1700" b="0" dirty="0">
              <a:solidFill>
                <a:schemeClr val="bg1"/>
              </a:solidFill>
              <a:latin typeface="+mn-lt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0" dirty="0">
              <a:solidFill>
                <a:schemeClr val="bg1"/>
              </a:solidFill>
              <a:latin typeface="+mn-lt"/>
              <a:cs typeface="Times New Roman" pitchFamily="18" charset="0"/>
            </a:rPr>
          </a:br>
          <a:r>
            <a:rPr lang="ru-RU" sz="1700" b="0" dirty="0">
              <a:solidFill>
                <a:schemeClr val="bg1"/>
              </a:solidFill>
              <a:latin typeface="+mn-lt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приоритетные направления не включенные в бюджет;</a:t>
          </a:r>
        </a:p>
      </dgm:t>
    </dgm:pt>
    <dgm:pt modelId="{8F9A4F2C-477B-4473-BA67-D1B8521AE026}" type="parTrans" cxnId="{AE4BA2D0-E444-4671-BF22-4BA0FEB45412}">
      <dgm:prSet/>
      <dgm:spPr/>
      <dgm:t>
        <a:bodyPr/>
        <a:lstStyle/>
        <a:p>
          <a:endParaRPr lang="ru-RU"/>
        </a:p>
      </dgm:t>
    </dgm:pt>
    <dgm:pt modelId="{F0941447-3E75-4AAE-B128-FCE4F7C6F4F9}" type="sibTrans" cxnId="{AE4BA2D0-E444-4671-BF22-4BA0FEB45412}">
      <dgm:prSet/>
      <dgm:spPr/>
      <dgm:t>
        <a:bodyPr/>
        <a:lstStyle/>
        <a:p>
          <a:endParaRPr lang="ru-RU"/>
        </a:p>
      </dgm:t>
    </dgm:pt>
    <dgm:pt modelId="{A7B87C6A-A95D-4C49-A41F-B96612E111B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bg1"/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600" b="0" dirty="0">
              <a:solidFill>
                <a:schemeClr val="bg1"/>
              </a:solidFill>
              <a:latin typeface="+mn-lt"/>
              <a:cs typeface="Times New Roman" pitchFamily="18" charset="0"/>
            </a:rPr>
            <a:t>продолжение реализации Плана по росту доходов, оптимизации расходов и совершенствование долговой политики.</a:t>
          </a:r>
        </a:p>
      </dgm:t>
    </dgm:pt>
    <dgm:pt modelId="{94B471EC-06D2-4F2E-92FF-94C00B3A1668}" type="parTrans" cxnId="{CD372A2C-2069-409A-B553-681C65C2328B}">
      <dgm:prSet/>
      <dgm:spPr/>
      <dgm:t>
        <a:bodyPr/>
        <a:lstStyle/>
        <a:p>
          <a:endParaRPr lang="ru-RU"/>
        </a:p>
      </dgm:t>
    </dgm:pt>
    <dgm:pt modelId="{0C2A0C5C-881B-4B98-BD2E-08273F55FCF7}" type="sibTrans" cxnId="{CD372A2C-2069-409A-B553-681C65C2328B}">
      <dgm:prSet/>
      <dgm:spPr/>
      <dgm:t>
        <a:bodyPr/>
        <a:lstStyle/>
        <a:p>
          <a:endParaRPr lang="ru-RU"/>
        </a:p>
      </dgm:t>
    </dgm:pt>
    <dgm:pt modelId="{09E9701A-4965-4EA0-99DE-845EE00DA5DF}" type="pres">
      <dgm:prSet presAssocID="{97C9FDCC-6F63-41E4-9DCF-E398417007F9}" presName="diagram" presStyleCnt="0">
        <dgm:presLayoutVars>
          <dgm:dir/>
          <dgm:resizeHandles val="exact"/>
        </dgm:presLayoutVars>
      </dgm:prSet>
      <dgm:spPr/>
    </dgm:pt>
    <dgm:pt modelId="{B43953EC-642F-4E5D-9DF6-127CD5042106}" type="pres">
      <dgm:prSet presAssocID="{F58FDA19-A7F0-40E6-8BE8-CC8775CD1B29}" presName="node" presStyleLbl="node1" presStyleIdx="0" presStyleCnt="5" custScaleX="112249" custScaleY="208365" custLinFactNeighborX="2499" custLinFactNeighborY="742">
        <dgm:presLayoutVars>
          <dgm:bulletEnabled val="1"/>
        </dgm:presLayoutVars>
      </dgm:prSet>
      <dgm:spPr/>
    </dgm:pt>
    <dgm:pt modelId="{C8D05461-7E3E-469D-BDFC-BCE6DEDC1456}" type="pres">
      <dgm:prSet presAssocID="{ACFE4FAC-129E-4C33-88CB-715B98146C89}" presName="sibTrans" presStyleCnt="0"/>
      <dgm:spPr/>
    </dgm:pt>
    <dgm:pt modelId="{E0BDED17-965B-4A40-84A3-D32E3E094488}" type="pres">
      <dgm:prSet presAssocID="{4C87A20B-B338-4052-8BE7-3AD5A35E0791}" presName="node" presStyleLbl="node1" presStyleIdx="1" presStyleCnt="5" custScaleX="112762" custScaleY="206767">
        <dgm:presLayoutVars>
          <dgm:bulletEnabled val="1"/>
        </dgm:presLayoutVars>
      </dgm:prSet>
      <dgm:spPr/>
    </dgm:pt>
    <dgm:pt modelId="{4867AD8B-0006-4100-AB82-8B9D886B1AC6}" type="pres">
      <dgm:prSet presAssocID="{F0941447-3E75-4AAE-B128-FCE4F7C6F4F9}" presName="sibTrans" presStyleCnt="0"/>
      <dgm:spPr/>
    </dgm:pt>
    <dgm:pt modelId="{F3D862B3-4D86-4D8D-A523-0E9AEB4475C8}" type="pres">
      <dgm:prSet presAssocID="{1595A8E0-EDE4-456E-A296-12EEF448A3D6}" presName="node" presStyleLbl="node1" presStyleIdx="2" presStyleCnt="5" custScaleX="127102" custScaleY="197474" custLinFactNeighborX="2500" custLinFactNeighborY="-2368">
        <dgm:presLayoutVars>
          <dgm:bulletEnabled val="1"/>
        </dgm:presLayoutVars>
      </dgm:prSet>
      <dgm:spPr/>
    </dgm:pt>
    <dgm:pt modelId="{8A011EA4-45A8-4470-A1F7-C90397A374B3}" type="pres">
      <dgm:prSet presAssocID="{D6851E31-024E-4266-AA00-734BBC65D14D}" presName="sibTrans" presStyleCnt="0"/>
      <dgm:spPr/>
    </dgm:pt>
    <dgm:pt modelId="{E5BF3B2B-42FE-4F13-975A-E3B5C5E66D8A}" type="pres">
      <dgm:prSet presAssocID="{9C9609E8-D543-4B6E-BA76-06BD263DF85F}" presName="node" presStyleLbl="node1" presStyleIdx="3" presStyleCnt="5" custScaleX="146455" custScaleY="103796" custLinFactNeighborX="-16448" custLinFactNeighborY="-9338">
        <dgm:presLayoutVars>
          <dgm:bulletEnabled val="1"/>
        </dgm:presLayoutVars>
      </dgm:prSet>
      <dgm:spPr/>
    </dgm:pt>
    <dgm:pt modelId="{1BDD162F-E103-43EB-9980-EDFAEC6591E2}" type="pres">
      <dgm:prSet presAssocID="{04A337AC-FE46-4FCE-B1C1-FF44FF914268}" presName="sibTrans" presStyleCnt="0"/>
      <dgm:spPr/>
    </dgm:pt>
    <dgm:pt modelId="{9322CB4C-1AA3-4D9E-8D13-AED5EB2C6F0A}" type="pres">
      <dgm:prSet presAssocID="{A7B87C6A-A95D-4C49-A41F-B96612E111B8}" presName="node" presStyleLbl="node1" presStyleIdx="4" presStyleCnt="5" custScaleX="153925" custScaleY="98525" custLinFactNeighborX="-4324" custLinFactNeighborY="-10904">
        <dgm:presLayoutVars>
          <dgm:bulletEnabled val="1"/>
        </dgm:presLayoutVars>
      </dgm:prSet>
      <dgm:spPr/>
    </dgm:pt>
  </dgm:ptLst>
  <dgm:cxnLst>
    <dgm:cxn modelId="{14608101-C34C-45FC-9263-04F8817B7220}" type="presOf" srcId="{9C9609E8-D543-4B6E-BA76-06BD263DF85F}" destId="{E5BF3B2B-42FE-4F13-975A-E3B5C5E66D8A}" srcOrd="0" destOrd="0" presId="urn:microsoft.com/office/officeart/2005/8/layout/default#1"/>
    <dgm:cxn modelId="{41F5291B-34B9-43AD-AB4A-6A4E8A8261D4}" srcId="{97C9FDCC-6F63-41E4-9DCF-E398417007F9}" destId="{F58FDA19-A7F0-40E6-8BE8-CC8775CD1B29}" srcOrd="0" destOrd="0" parTransId="{732D36AE-FB78-4CC9-9148-D751344940A1}" sibTransId="{ACFE4FAC-129E-4C33-88CB-715B98146C89}"/>
    <dgm:cxn modelId="{CD372A2C-2069-409A-B553-681C65C2328B}" srcId="{97C9FDCC-6F63-41E4-9DCF-E398417007F9}" destId="{A7B87C6A-A95D-4C49-A41F-B96612E111B8}" srcOrd="4" destOrd="0" parTransId="{94B471EC-06D2-4F2E-92FF-94C00B3A1668}" sibTransId="{0C2A0C5C-881B-4B98-BD2E-08273F55FCF7}"/>
    <dgm:cxn modelId="{3FE8B191-2F90-4025-A218-0F4444D35B57}" type="presOf" srcId="{4C87A20B-B338-4052-8BE7-3AD5A35E0791}" destId="{E0BDED17-965B-4A40-84A3-D32E3E094488}" srcOrd="0" destOrd="0" presId="urn:microsoft.com/office/officeart/2005/8/layout/default#1"/>
    <dgm:cxn modelId="{8232A6B3-74A6-431B-8B09-B14FB8C7C459}" type="presOf" srcId="{A7B87C6A-A95D-4C49-A41F-B96612E111B8}" destId="{9322CB4C-1AA3-4D9E-8D13-AED5EB2C6F0A}" srcOrd="0" destOrd="0" presId="urn:microsoft.com/office/officeart/2005/8/layout/default#1"/>
    <dgm:cxn modelId="{836609C9-EE33-45C7-9420-EB894A43C087}" type="presOf" srcId="{97C9FDCC-6F63-41E4-9DCF-E398417007F9}" destId="{09E9701A-4965-4EA0-99DE-845EE00DA5DF}" srcOrd="0" destOrd="0" presId="urn:microsoft.com/office/officeart/2005/8/layout/default#1"/>
    <dgm:cxn modelId="{AE4BA2D0-E444-4671-BF22-4BA0FEB45412}" srcId="{97C9FDCC-6F63-41E4-9DCF-E398417007F9}" destId="{4C87A20B-B338-4052-8BE7-3AD5A35E0791}" srcOrd="1" destOrd="0" parTransId="{8F9A4F2C-477B-4473-BA67-D1B8521AE026}" sibTransId="{F0941447-3E75-4AAE-B128-FCE4F7C6F4F9}"/>
    <dgm:cxn modelId="{B84DDEE6-8EA9-44F6-8DA0-7A9FAAB99BE9}" type="presOf" srcId="{F58FDA19-A7F0-40E6-8BE8-CC8775CD1B29}" destId="{B43953EC-642F-4E5D-9DF6-127CD5042106}" srcOrd="0" destOrd="0" presId="urn:microsoft.com/office/officeart/2005/8/layout/default#1"/>
    <dgm:cxn modelId="{23DF6FEC-FF8C-4069-B8B6-D101074624EC}" srcId="{97C9FDCC-6F63-41E4-9DCF-E398417007F9}" destId="{1595A8E0-EDE4-456E-A296-12EEF448A3D6}" srcOrd="2" destOrd="0" parTransId="{E24802BC-A31A-49EC-8504-5E5001208DA8}" sibTransId="{D6851E31-024E-4266-AA00-734BBC65D14D}"/>
    <dgm:cxn modelId="{13D199F3-801B-4437-845D-F98099F9A13C}" srcId="{97C9FDCC-6F63-41E4-9DCF-E398417007F9}" destId="{9C9609E8-D543-4B6E-BA76-06BD263DF85F}" srcOrd="3" destOrd="0" parTransId="{1EBBAAAF-8B55-4000-AE6C-C076F5210A2D}" sibTransId="{04A337AC-FE46-4FCE-B1C1-FF44FF914268}"/>
    <dgm:cxn modelId="{A8F1E9F9-8C13-4541-9AF6-93287A02BBFA}" type="presOf" srcId="{1595A8E0-EDE4-456E-A296-12EEF448A3D6}" destId="{F3D862B3-4D86-4D8D-A523-0E9AEB4475C8}" srcOrd="0" destOrd="0" presId="urn:microsoft.com/office/officeart/2005/8/layout/default#1"/>
    <dgm:cxn modelId="{3E65711A-C10C-4F30-AF57-4F29BBBBD957}" type="presParOf" srcId="{09E9701A-4965-4EA0-99DE-845EE00DA5DF}" destId="{B43953EC-642F-4E5D-9DF6-127CD5042106}" srcOrd="0" destOrd="0" presId="urn:microsoft.com/office/officeart/2005/8/layout/default#1"/>
    <dgm:cxn modelId="{7303E988-10EB-431F-8063-86DA61EA9E41}" type="presParOf" srcId="{09E9701A-4965-4EA0-99DE-845EE00DA5DF}" destId="{C8D05461-7E3E-469D-BDFC-BCE6DEDC1456}" srcOrd="1" destOrd="0" presId="urn:microsoft.com/office/officeart/2005/8/layout/default#1"/>
    <dgm:cxn modelId="{36D9ED80-E0F2-46A7-A3C4-36EE255729A7}" type="presParOf" srcId="{09E9701A-4965-4EA0-99DE-845EE00DA5DF}" destId="{E0BDED17-965B-4A40-84A3-D32E3E094488}" srcOrd="2" destOrd="0" presId="urn:microsoft.com/office/officeart/2005/8/layout/default#1"/>
    <dgm:cxn modelId="{91873D89-05EF-4C69-B0DA-0CAC02C320EE}" type="presParOf" srcId="{09E9701A-4965-4EA0-99DE-845EE00DA5DF}" destId="{4867AD8B-0006-4100-AB82-8B9D886B1AC6}" srcOrd="3" destOrd="0" presId="urn:microsoft.com/office/officeart/2005/8/layout/default#1"/>
    <dgm:cxn modelId="{E2FDAFD8-6B4E-4BFB-818D-B113430B53FF}" type="presParOf" srcId="{09E9701A-4965-4EA0-99DE-845EE00DA5DF}" destId="{F3D862B3-4D86-4D8D-A523-0E9AEB4475C8}" srcOrd="4" destOrd="0" presId="urn:microsoft.com/office/officeart/2005/8/layout/default#1"/>
    <dgm:cxn modelId="{D5C34852-9680-402D-952C-19AA6CD79E10}" type="presParOf" srcId="{09E9701A-4965-4EA0-99DE-845EE00DA5DF}" destId="{8A011EA4-45A8-4470-A1F7-C90397A374B3}" srcOrd="5" destOrd="0" presId="urn:microsoft.com/office/officeart/2005/8/layout/default#1"/>
    <dgm:cxn modelId="{3688B577-5137-44CF-90B9-015A756610E1}" type="presParOf" srcId="{09E9701A-4965-4EA0-99DE-845EE00DA5DF}" destId="{E5BF3B2B-42FE-4F13-975A-E3B5C5E66D8A}" srcOrd="6" destOrd="0" presId="urn:microsoft.com/office/officeart/2005/8/layout/default#1"/>
    <dgm:cxn modelId="{B7FF2594-BDD0-4D38-B551-8DA582E5D9AB}" type="presParOf" srcId="{09E9701A-4965-4EA0-99DE-845EE00DA5DF}" destId="{1BDD162F-E103-43EB-9980-EDFAEC6591E2}" srcOrd="7" destOrd="0" presId="urn:microsoft.com/office/officeart/2005/8/layout/default#1"/>
    <dgm:cxn modelId="{6FA3F4F0-32D4-4557-A233-649B41C69227}" type="presParOf" srcId="{09E9701A-4965-4EA0-99DE-845EE00DA5DF}" destId="{9322CB4C-1AA3-4D9E-8D13-AED5EB2C6F0A}" srcOrd="8" destOrd="0" presId="urn:microsoft.com/office/officeart/2005/8/layout/default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953EC-642F-4E5D-9DF6-127CD5042106}">
      <dsp:nvSpPr>
        <dsp:cNvPr id="0" name=""/>
        <dsp:cNvSpPr/>
      </dsp:nvSpPr>
      <dsp:spPr>
        <a:xfrm>
          <a:off x="64444" y="224505"/>
          <a:ext cx="2756458" cy="3070046"/>
        </a:xfrm>
        <a:prstGeom prst="rect">
          <a:avLst/>
        </a:prstGeom>
        <a:gradFill flip="none" rotWithShape="1">
          <a:gsLst>
            <a:gs pos="29000">
              <a:schemeClr val="accent1">
                <a:lumMod val="40000"/>
                <a:lumOff val="60000"/>
              </a:schemeClr>
            </a:gs>
            <a:gs pos="74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 w="9525" cap="rnd" cmpd="sng" algn="ctr">
          <a:solidFill>
            <a:schemeClr val="dk1">
              <a:shade val="90000"/>
            </a:schemeClr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</a:br>
          <a:r>
            <a:rPr lang="ru-RU" sz="16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от неэффективных расходов;</a:t>
          </a:r>
        </a:p>
      </dsp:txBody>
      <dsp:txXfrm>
        <a:off x="64444" y="224505"/>
        <a:ext cx="2756458" cy="3070046"/>
      </dsp:txXfrm>
    </dsp:sp>
    <dsp:sp modelId="{E0BDED17-965B-4A40-84A3-D32E3E094488}">
      <dsp:nvSpPr>
        <dsp:cNvPr id="0" name=""/>
        <dsp:cNvSpPr/>
      </dsp:nvSpPr>
      <dsp:spPr>
        <a:xfrm>
          <a:off x="3005102" y="225345"/>
          <a:ext cx="2769055" cy="3046501"/>
        </a:xfrm>
        <a:prstGeom prst="rect">
          <a:avLst/>
        </a:prstGeom>
        <a:gradFill flip="none" rotWithShape="1">
          <a:gsLst>
            <a:gs pos="27000">
              <a:schemeClr val="accent1">
                <a:lumMod val="40000"/>
                <a:lumOff val="60000"/>
              </a:schemeClr>
            </a:gs>
            <a:gs pos="91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ln w="9525" cap="rnd" cmpd="sng" algn="ctr">
          <a:solidFill>
            <a:schemeClr val="dk1">
              <a:shade val="90000"/>
            </a:schemeClr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</a:br>
          <a:r>
            <a:rPr lang="ru-RU" sz="17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приоритетные направления не включенные в бюджет;</a:t>
          </a:r>
        </a:p>
      </dsp:txBody>
      <dsp:txXfrm>
        <a:off x="3005102" y="225345"/>
        <a:ext cx="2769055" cy="3046501"/>
      </dsp:txXfrm>
    </dsp:sp>
    <dsp:sp modelId="{F3D862B3-4D86-4D8D-A523-0E9AEB4475C8}">
      <dsp:nvSpPr>
        <dsp:cNvPr id="0" name=""/>
        <dsp:cNvSpPr/>
      </dsp:nvSpPr>
      <dsp:spPr>
        <a:xfrm>
          <a:off x="6022801" y="258916"/>
          <a:ext cx="3121198" cy="2909578"/>
        </a:xfrm>
        <a:prstGeom prst="rect">
          <a:avLst/>
        </a:prstGeom>
        <a:gradFill flip="none" rotWithShape="1">
          <a:gsLst>
            <a:gs pos="0">
              <a:schemeClr val="bg1"/>
            </a:gs>
            <a:gs pos="17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ln w="9525" cap="rnd" cmpd="sng" algn="ctr">
          <a:solidFill>
            <a:schemeClr val="dk1">
              <a:shade val="90000"/>
            </a:schemeClr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; </a:t>
          </a:r>
        </a:p>
      </dsp:txBody>
      <dsp:txXfrm>
        <a:off x="6022801" y="258916"/>
        <a:ext cx="3121198" cy="2909578"/>
      </dsp:txXfrm>
    </dsp:sp>
    <dsp:sp modelId="{E5BF3B2B-42FE-4F13-975A-E3B5C5E66D8A}">
      <dsp:nvSpPr>
        <dsp:cNvPr id="0" name=""/>
        <dsp:cNvSpPr/>
      </dsp:nvSpPr>
      <dsp:spPr>
        <a:xfrm>
          <a:off x="357147" y="3391600"/>
          <a:ext cx="3596442" cy="1529328"/>
        </a:xfrm>
        <a:prstGeom prst="rect">
          <a:avLst/>
        </a:prstGeom>
        <a:gradFill flip="none" rotWithShape="1">
          <a:gsLst>
            <a:gs pos="0">
              <a:schemeClr val="bg1"/>
            </a:gs>
            <a:gs pos="14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ln w="9525" cap="rnd" cmpd="sng" algn="ctr">
          <a:solidFill>
            <a:schemeClr val="dk1">
              <a:shade val="90000"/>
            </a:schemeClr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осуществление капитальных вложений в объекты муниципальной собственности при наличии финансовой поддержки из вышестоящих бюджетов; </a:t>
          </a:r>
        </a:p>
      </dsp:txBody>
      <dsp:txXfrm>
        <a:off x="357147" y="3391600"/>
        <a:ext cx="3596442" cy="1529328"/>
      </dsp:txXfrm>
    </dsp:sp>
    <dsp:sp modelId="{9322CB4C-1AA3-4D9E-8D13-AED5EB2C6F0A}">
      <dsp:nvSpPr>
        <dsp:cNvPr id="0" name=""/>
        <dsp:cNvSpPr/>
      </dsp:nvSpPr>
      <dsp:spPr>
        <a:xfrm>
          <a:off x="4496881" y="3407358"/>
          <a:ext cx="3779880" cy="1451665"/>
        </a:xfrm>
        <a:prstGeom prst="rect">
          <a:avLst/>
        </a:prstGeom>
        <a:gradFill flip="none" rotWithShape="1">
          <a:gsLst>
            <a:gs pos="0">
              <a:schemeClr val="bg1"/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ln w="9525" cap="rnd" cmpd="sng" algn="ctr">
          <a:solidFill>
            <a:schemeClr val="dk1">
              <a:shade val="90000"/>
            </a:schemeClr>
          </a:solidFill>
          <a:prstDash val="solid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solidFill>
                <a:schemeClr val="bg1"/>
              </a:solidFill>
              <a:latin typeface="+mn-lt"/>
              <a:cs typeface="Times New Roman" pitchFamily="18" charset="0"/>
            </a:rPr>
            <a:t>продолжение реализации Плана по росту доходов, оптимизации расходов и совершенствование долговой политики.</a:t>
          </a:r>
        </a:p>
      </dsp:txBody>
      <dsp:txXfrm>
        <a:off x="4496881" y="3407358"/>
        <a:ext cx="3779880" cy="1451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62CC5-4D3A-433F-8548-2AEAE0B81FC1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8B798-A360-4D46-8F5D-EB0D8FB4C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F490F-9BF1-4AC1-B53C-1C7A61D25CB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658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923F04-E076-40BB-B8D7-90DF331224EA}" type="slidenum">
              <a:rPr lang="ru-RU"/>
              <a:pPr/>
              <a:t>12</a:t>
            </a:fld>
            <a:endParaRPr lang="ru-RU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CCCC-AAD6-40AE-987C-BB5E26FA71E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3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004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174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1253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28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2959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049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618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844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здание, остановка, сидит, движение&#10;&#10;Автоматически созданное описание">
            <a:extLst>
              <a:ext uri="{FF2B5EF4-FFF2-40B4-BE49-F238E27FC236}">
                <a16:creationId xmlns:a16="http://schemas.microsoft.com/office/drawing/2014/main" id="{A340A78C-4ED9-466E-96B5-996A8E79B2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5230"/>
            <a:ext cx="9144000" cy="2842054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DC99FE11-9881-4EA9-ADC4-777EF1D48E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8343" y="1495975"/>
            <a:ext cx="4001130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id="{67D2F4AD-FD94-4964-8A54-792FE42367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38058" y="1495975"/>
            <a:ext cx="4000994" cy="22588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464E8F27-323D-4836-8DE6-F6C0041441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873" y="399631"/>
            <a:ext cx="8148885" cy="695924"/>
          </a:xfrm>
          <a:prstGeom prst="rect">
            <a:avLst/>
          </a:prstGeom>
        </p:spPr>
        <p:txBody>
          <a:bodyPr anchor="ctr"/>
          <a:lstStyle>
            <a:lvl1pPr>
              <a:defRPr sz="21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6365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048" y="2304029"/>
            <a:ext cx="4949952" cy="3689566"/>
          </a:xfrm>
          <a:prstGeom prst="rect">
            <a:avLst/>
          </a:prstGeom>
        </p:spPr>
      </p:pic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436BB35-3A72-4F90-B4B8-13C1DE6D943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98588" y="2579805"/>
            <a:ext cx="3183147" cy="266556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Вставить рисунок</a:t>
            </a:r>
            <a:endParaRPr lang="en-US" dirty="0"/>
          </a:p>
          <a:p>
            <a:endParaRPr lang="en-US" dirty="0"/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765EE16E-6935-432D-A9C0-DD86BE747C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063" y="1275511"/>
            <a:ext cx="3645896" cy="4818061"/>
          </a:xfrm>
          <a:prstGeom prst="rect">
            <a:avLst/>
          </a:prstGeom>
        </p:spPr>
        <p:txBody>
          <a:bodyPr anchor="t"/>
          <a:lstStyle>
            <a:lvl1pPr marL="135731" indent="-135731" algn="l">
              <a:buFont typeface="Wingdings" panose="05000000000000000000" pitchFamily="2" charset="2"/>
              <a:buChar char="§"/>
              <a:tabLst>
                <a:tab pos="135731" algn="l"/>
              </a:tabLs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7" name="Заголовок 2">
            <a:extLst>
              <a:ext uri="{FF2B5EF4-FFF2-40B4-BE49-F238E27FC236}">
                <a16:creationId xmlns:a16="http://schemas.microsoft.com/office/drawing/2014/main" id="{5A70B060-B2F4-401F-B533-35CA6E02FB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873" y="399631"/>
            <a:ext cx="8148885" cy="695924"/>
          </a:xfrm>
          <a:prstGeom prst="rect">
            <a:avLst/>
          </a:prstGeom>
        </p:spPr>
        <p:txBody>
          <a:bodyPr anchor="ctr"/>
          <a:lstStyle>
            <a:lvl1pPr>
              <a:defRPr sz="21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3385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2613E47-EE21-490C-A99B-8BFD09B773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873" y="399631"/>
            <a:ext cx="8148885" cy="695924"/>
          </a:xfrm>
          <a:prstGeom prst="rect">
            <a:avLst/>
          </a:prstGeom>
        </p:spPr>
        <p:txBody>
          <a:bodyPr anchor="ctr"/>
          <a:lstStyle>
            <a:lvl1pPr>
              <a:defRPr sz="2100" b="1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3691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85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542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288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848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5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0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52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82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DDA5-FEAD-48FD-BB56-9A7DB4BBD55D}" type="datetimeFigureOut">
              <a:rPr lang="ru-RU" smtClean="0"/>
              <a:pPr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003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  <p:sldLayoutId id="2147483782" r:id="rId18"/>
    <p:sldLayoutId id="2147483783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gorfin@admg.sibmediafon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quarter" idx="14"/>
          </p:nvPr>
        </p:nvSpPr>
        <p:spPr>
          <a:xfrm>
            <a:off x="323529" y="2604765"/>
            <a:ext cx="8640959" cy="338437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b="1" dirty="0"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>
                <a:cs typeface="Times New Roman" pitchFamily="18" charset="0"/>
              </a:rPr>
              <a:t>Бюджет для граждан на основе Решения НГСД №</a:t>
            </a:r>
            <a:r>
              <a:rPr lang="en-US" sz="2800" b="1" dirty="0">
                <a:cs typeface="Times New Roman" pitchFamily="18" charset="0"/>
              </a:rPr>
              <a:t> </a:t>
            </a:r>
            <a:r>
              <a:rPr lang="ru-RU" sz="2800" b="1" dirty="0">
                <a:cs typeface="Times New Roman" pitchFamily="18" charset="0"/>
              </a:rPr>
              <a:t>4-12 от 14.12.2022 «Об утверждении бюджета</a:t>
            </a:r>
            <a:br>
              <a:rPr lang="ru-RU" sz="2800" b="1" dirty="0">
                <a:cs typeface="Times New Roman" pitchFamily="18" charset="0"/>
              </a:rPr>
            </a:br>
            <a:r>
              <a:rPr lang="ru-RU" sz="2800" b="1" dirty="0">
                <a:cs typeface="Times New Roman" pitchFamily="18" charset="0"/>
              </a:rPr>
              <a:t>городского округа города Назарово </a:t>
            </a:r>
            <a:br>
              <a:rPr lang="ru-RU" sz="2800" b="1" dirty="0">
                <a:cs typeface="Times New Roman" pitchFamily="18" charset="0"/>
              </a:rPr>
            </a:br>
            <a:r>
              <a:rPr lang="ru-RU" sz="2800" b="1" dirty="0">
                <a:cs typeface="Times New Roman" pitchFamily="18" charset="0"/>
              </a:rPr>
              <a:t>на 2023 год и плановый период 2024-2025 годы»</a:t>
            </a:r>
            <a:endParaRPr lang="ru-RU" sz="2800" b="1" dirty="0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5B1E0192-19B5-12E9-A26D-7F48B3E9B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780" y="854308"/>
            <a:ext cx="2434455" cy="16964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Участники бюджетного процесса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pPr lvl="0">
              <a:buClr>
                <a:schemeClr val="accent4"/>
              </a:buClr>
              <a:buNone/>
            </a:pPr>
            <a:r>
              <a:rPr lang="ru-RU" sz="2800" dirty="0">
                <a:cs typeface="Times New Roman" pitchFamily="18" charset="0"/>
              </a:rPr>
              <a:t>Участниками бюджетного процесса являются:</a:t>
            </a:r>
            <a:endParaRPr lang="ru-RU" sz="20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Глава города;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Назаровский городской Совет депутатов;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Администрация города Назарово;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Финансовое управление администрации города Назарово;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Контрольно-счетная палата города Назарово;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главные распорядители и распорядители бюджетных средств;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главные администраторы и администраторы доходов бюджета;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главные администраторы и администраторы источников финансирования дефицита  городского бюджета;</a:t>
            </a:r>
            <a:endParaRPr lang="ru-RU" sz="1800" dirty="0">
              <a:cs typeface="Times New Roman" pitchFamily="18" charset="0"/>
            </a:endParaRP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ru-RU" dirty="0">
                <a:cs typeface="Times New Roman" pitchFamily="18" charset="0"/>
              </a:rPr>
              <a:t>получатели бюджетных средств. </a:t>
            </a:r>
            <a:endParaRPr lang="ru-RU" sz="1800" dirty="0"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70"/>
          </a:xfrm>
        </p:spPr>
        <p:txBody>
          <a:bodyPr>
            <a:normAutofit/>
          </a:bodyPr>
          <a:lstStyle/>
          <a:p>
            <a:pPr algn="ctr"/>
            <a:r>
              <a:rPr lang="ru-RU" altLang="ru-RU" sz="2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Показатели социально – экономического развития города Назарово</a:t>
            </a:r>
            <a:endParaRPr lang="ru-RU" sz="24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B88AF554-8E24-405D-8B20-3069EC35FB7F}" type="slidenum">
              <a:rPr lang="ru-RU" sz="3200" b="1" smtClean="0">
                <a:solidFill>
                  <a:schemeClr val="bg1"/>
                </a:solidFill>
              </a:rPr>
              <a:pPr/>
              <a:t>11</a:t>
            </a:fld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8" name="Номер слайда 7"/>
          <p:cNvSpPr txBox="1">
            <a:spLocks/>
          </p:cNvSpPr>
          <p:nvPr/>
        </p:nvSpPr>
        <p:spPr>
          <a:xfrm>
            <a:off x="7010400" y="6572272"/>
            <a:ext cx="2133600" cy="285728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8AF554-8E24-405D-8B20-3069EC35FB7F}" type="slidenum"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52" y="3140968"/>
            <a:ext cx="4455964" cy="378361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23528" y="775651"/>
            <a:ext cx="35638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Численность трудоспособного населения-</a:t>
            </a: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C00000"/>
                </a:solidFill>
                <a:cs typeface="Times New Roman" panose="02020603050405020304" pitchFamily="18" charset="0"/>
              </a:rPr>
              <a:t>25 178 чел. </a:t>
            </a:r>
            <a:endParaRPr lang="ru-RU" sz="2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Шеврон 26"/>
          <p:cNvSpPr/>
          <p:nvPr/>
        </p:nvSpPr>
        <p:spPr>
          <a:xfrm>
            <a:off x="3086787" y="1145095"/>
            <a:ext cx="719636" cy="742386"/>
          </a:xfrm>
          <a:prstGeom prst="chevron">
            <a:avLst/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53064" y="849176"/>
            <a:ext cx="5590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Крупные и средние предприятия-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9244 чел.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81887" y="1478212"/>
            <a:ext cx="5362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Малые и микропредприятия -  </a:t>
            </a:r>
            <a:r>
              <a:rPr lang="ru-RU" sz="2400" dirty="0">
                <a:solidFill>
                  <a:srgbClr val="C00000"/>
                </a:solidFill>
                <a:cs typeface="Times New Roman" panose="02020603050405020304" pitchFamily="18" charset="0"/>
              </a:rPr>
              <a:t>5593 чел. </a:t>
            </a:r>
            <a:endParaRPr lang="ru-RU" sz="24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6924" y="2277485"/>
            <a:ext cx="395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Уровень безработицы </a:t>
            </a:r>
          </a:p>
        </p:txBody>
      </p:sp>
      <p:sp>
        <p:nvSpPr>
          <p:cNvPr id="35" name="Стрелка вправо 34"/>
          <p:cNvSpPr/>
          <p:nvPr/>
        </p:nvSpPr>
        <p:spPr>
          <a:xfrm rot="1408255">
            <a:off x="4979073" y="2402754"/>
            <a:ext cx="554404" cy="31106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5517466" y="2289075"/>
            <a:ext cx="3375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cs typeface="Times New Roman" panose="02020603050405020304" pitchFamily="18" charset="0"/>
              </a:rPr>
              <a:t>до 0,8% - 200 чел.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flipH="1">
            <a:off x="1331640" y="784784"/>
            <a:ext cx="6480720" cy="40788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4283968" y="2853528"/>
            <a:ext cx="48600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000000"/>
                </a:solidFill>
              </a:rPr>
              <a:t>Меры поддержки</a:t>
            </a:r>
            <a:r>
              <a:rPr lang="ru-RU" b="1" u="sng" dirty="0">
                <a:solidFill>
                  <a:srgbClr val="000000"/>
                </a:solidFill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субсидии из федерального бюджета при трудоустройстве безработных граждан;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субсидии при организации обучения работников промышленных предприятий;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</a:rPr>
              <a:t>субсидии при организации временных работ и другие. </a:t>
            </a:r>
            <a:endParaRPr lang="ru-RU" sz="1600" dirty="0"/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3307337"/>
              </p:ext>
            </p:extLst>
          </p:nvPr>
        </p:nvGraphicFramePr>
        <p:xfrm>
          <a:off x="4060213" y="4567568"/>
          <a:ext cx="5184576" cy="1859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0123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53536"/>
            <a:ext cx="9144000" cy="1032324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Основные направления бюджетной  политики в 2023 году и плановом периоде 2024-20</a:t>
            </a:r>
            <a:r>
              <a:rPr lang="en-US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5 гг.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03224647"/>
              </p:ext>
            </p:extLst>
          </p:nvPr>
        </p:nvGraphicFramePr>
        <p:xfrm>
          <a:off x="0" y="1585912"/>
          <a:ext cx="9144000" cy="527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Основные направления налоговой политики на 2023 год и плановый период 2024-20</a:t>
            </a:r>
            <a:r>
              <a:rPr lang="en-US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5 гг.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600200"/>
            <a:ext cx="4427984" cy="171451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5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обеспечение эффективности и стабильности налоговой системы, </a:t>
            </a:r>
          </a:p>
          <a:p>
            <a:pPr lvl="0"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способствующей улучшению предпринимательского и инвестиционного</a:t>
            </a:r>
          </a:p>
          <a:p>
            <a:pPr lvl="0"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 климата городского округа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143380"/>
            <a:ext cx="2643174" cy="228601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продолжение работы по легализации заработной платы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4" y="1600200"/>
            <a:ext cx="4213132" cy="1714512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3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продолжение работы Комиссии по укреплению налоговой и платежной дисциплины для изыскания дополнительных резервов поступлений</a:t>
            </a:r>
          </a:p>
          <a:p>
            <a:pPr lvl="0"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 доходов бюджета города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00718" y="4143380"/>
            <a:ext cx="3100438" cy="228601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6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сокращение недоимки в бюджет города Назарово, в том числе по                 региональным и местным налогам, а также по неналоговым доходам</a:t>
            </a:r>
          </a:p>
          <a:p>
            <a:pPr lvl="0" algn="ctr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бюджета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85704" y="4143380"/>
            <a:ext cx="3215014" cy="2571768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7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1700" dirty="0">
                <a:solidFill>
                  <a:schemeClr val="bg1"/>
                </a:solidFill>
                <a:cs typeface="Times New Roman" pitchFamily="18" charset="0"/>
              </a:rPr>
              <a:t>дальнейшее совершенствование системы эффективного управления                            муниципальным имуществом с целью увеличения поступления в бюджет города </a:t>
            </a:r>
          </a:p>
          <a:p>
            <a:pPr lvl="0" algn="ctr">
              <a:spcAft>
                <a:spcPts val="0"/>
              </a:spcAft>
            </a:pPr>
            <a:r>
              <a:rPr lang="ru-RU" sz="1700" dirty="0">
                <a:solidFill>
                  <a:schemeClr val="bg1"/>
                </a:solidFill>
                <a:cs typeface="Times New Roman" pitchFamily="18" charset="0"/>
              </a:rPr>
              <a:t>доходов от его использования</a:t>
            </a:r>
            <a:endParaRPr lang="ru-RU" sz="1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71438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Основные параметры бюджета г. Назарово на 2023-2025гг.</a:t>
            </a:r>
            <a:r>
              <a:rPr lang="ru-RU" sz="2800" dirty="0">
                <a:solidFill>
                  <a:schemeClr val="bg1"/>
                </a:solidFill>
                <a:effectLst/>
                <a:latin typeface="+mn-lt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488765"/>
              </p:ext>
            </p:extLst>
          </p:nvPr>
        </p:nvGraphicFramePr>
        <p:xfrm>
          <a:off x="214282" y="1142984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55638" y="44629"/>
            <a:ext cx="7886700" cy="86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Параметры </a:t>
            </a:r>
            <a:r>
              <a:rPr kumimoji="0" lang="ru-RU" sz="280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Times New Roman" pitchFamily="18" charset="0"/>
              </a:rPr>
              <a:t> бюджета 2023-2025 годы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3320533"/>
              </p:ext>
            </p:extLst>
          </p:nvPr>
        </p:nvGraphicFramePr>
        <p:xfrm>
          <a:off x="245660" y="1187355"/>
          <a:ext cx="8707272" cy="5337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4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0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4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16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72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800" u="none" strike="noStrike" dirty="0"/>
                        <a:t>Показатели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800" u="none" strike="noStrike" dirty="0"/>
                        <a:t>2023</a:t>
                      </a:r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2024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2025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/>
                        <a:t>Доходы, млн. руб., в т.ч.: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1 670,8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1 611,1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1 591,1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8178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u="none" strike="noStrike" dirty="0"/>
                        <a:t> </a:t>
                      </a:r>
                      <a:r>
                        <a:rPr lang="ru-RU" sz="2000" u="none" strike="noStrike" baseline="0" dirty="0"/>
                        <a:t> </a:t>
                      </a:r>
                      <a:r>
                        <a:rPr lang="ru-RU" sz="2000" u="none" strike="noStrike" dirty="0"/>
                        <a:t>налоговые и неналоговые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507,1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532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>
                          <a:solidFill>
                            <a:srgbClr val="000000"/>
                          </a:solidFill>
                        </a:rPr>
                        <a:t>555,8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8178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u="none" strike="noStrike" dirty="0"/>
                        <a:t>безвозмездные поступления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1163,7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1079,1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1035,1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/>
                        <a:t>Расходы, млн. руб.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</a:t>
                      </a:r>
                      <a:r>
                        <a:rPr lang="ru-RU" sz="2400" b="1" u="none" strike="noStrike" baseline="0" dirty="0"/>
                        <a:t> 670,8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1 662,1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1 639,8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20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/>
                        <a:t>Дефицит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0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-51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-48,7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577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400" u="none" strike="noStrike" dirty="0" err="1"/>
                        <a:t>Профицит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>
                          <a:solidFill>
                            <a:srgbClr val="C00000"/>
                          </a:solidFill>
                        </a:rPr>
                        <a:t>0</a:t>
                      </a:r>
                      <a:endParaRPr lang="ru-RU" sz="24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/>
                        <a:t>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400" b="1" u="none" strike="noStrike" dirty="0"/>
                        <a:t>0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697" marR="12697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-2794380" y="3845259"/>
            <a:ext cx="5984545" cy="4094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6509982"/>
            <a:ext cx="9144002" cy="409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Заголовок 1"/>
          <p:cNvSpPr txBox="1">
            <a:spLocks/>
          </p:cNvSpPr>
          <p:nvPr/>
        </p:nvSpPr>
        <p:spPr bwMode="auto">
          <a:xfrm>
            <a:off x="8544352" y="0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001156" cy="571504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sz="4000" dirty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br>
              <a:rPr lang="ru-RU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endParaRPr lang="ru-RU" dirty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00485129"/>
              </p:ext>
            </p:extLst>
          </p:nvPr>
        </p:nvGraphicFramePr>
        <p:xfrm>
          <a:off x="285720" y="2276872"/>
          <a:ext cx="8472518" cy="4314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357166"/>
            <a:ext cx="82582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cs typeface="Times New Roman" pitchFamily="18" charset="0"/>
              </a:rPr>
              <a:t>        Доходы бюджета на 2023 год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cs typeface="Times New Roman" pitchFamily="18" charset="0"/>
              </a:rPr>
              <a:t>Налоговые доходы- 481,7 млн. рублей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cs typeface="Times New Roman" pitchFamily="18" charset="0"/>
              </a:rPr>
              <a:t>Неналоговые доходы- 25,4 млн. рублей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cs typeface="Times New Roman" pitchFamily="18" charset="0"/>
              </a:rPr>
              <a:t>Дотации из краевого бюджета-323,3 млн. рублей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>
                <a:cs typeface="Times New Roman" pitchFamily="18" charset="0"/>
              </a:rPr>
              <a:t>Субсидии и субвенции – 840,4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239830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     Структура собственных доходов бюджета на 2023 год, млн.руб.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930138"/>
              </p:ext>
            </p:extLst>
          </p:nvPr>
        </p:nvGraphicFramePr>
        <p:xfrm>
          <a:off x="142844" y="1214438"/>
          <a:ext cx="3286148" cy="535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113382418"/>
              </p:ext>
            </p:extLst>
          </p:nvPr>
        </p:nvGraphicFramePr>
        <p:xfrm>
          <a:off x="3643306" y="100010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44446890"/>
              </p:ext>
            </p:extLst>
          </p:nvPr>
        </p:nvGraphicFramePr>
        <p:xfrm>
          <a:off x="3643306" y="385762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1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cs typeface="Times New Roman" pitchFamily="18" charset="0"/>
              </a:rPr>
              <a:t>Структура и динамика расходов бюджета по отраслям</a:t>
            </a:r>
            <a:endParaRPr lang="ru-RU" sz="2400" dirty="0"/>
          </a:p>
        </p:txBody>
      </p:sp>
      <p:graphicFrame>
        <p:nvGraphicFramePr>
          <p:cNvPr id="4" name="Group 8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4152392"/>
              </p:ext>
            </p:extLst>
          </p:nvPr>
        </p:nvGraphicFramePr>
        <p:xfrm>
          <a:off x="-2" y="785795"/>
          <a:ext cx="9001157" cy="631384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81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3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00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Наименование показателя бюджетной классификации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2022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(факт),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2023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2024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2025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122580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118773,04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118633,43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118625,93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Национальная безопасность 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6221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7344,45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7444,45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7344,45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54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332680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86672,8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94173,36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87670,02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00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ЖКХ</a:t>
                      </a:r>
                      <a:endParaRPr kumimoji="0" lang="ru-RU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212751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85142,38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57436,66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42262,56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10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925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994,7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970,2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970,2</a:t>
                      </a:r>
                    </a:p>
                  </a:txBody>
                  <a:tcPr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94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1066550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1048963,64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1043540,74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1042304,58</a:t>
                      </a:r>
                    </a:p>
                  </a:txBody>
                  <a:tcPr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1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Культура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121196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120657,15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120626,15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120558,65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730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Физкультура и спорт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122915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108860,75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108860,75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108860,75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76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96366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93392,89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88944,59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67127,85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108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Условно утвержденные расходы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21483,89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44049,39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557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Всего</a:t>
                      </a:r>
                      <a:endParaRPr kumimoji="0" lang="ru-RU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2082185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1670801,8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1662114,22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1639774,38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7429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-171400"/>
            <a:ext cx="8858312" cy="8143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+mn-lt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Расходы бюджета города Назарово в рамках муниципальных программ на 2023-2025гг. тыс. руб.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272870"/>
              </p:ext>
            </p:extLst>
          </p:nvPr>
        </p:nvGraphicFramePr>
        <p:xfrm>
          <a:off x="0" y="642918"/>
          <a:ext cx="9143999" cy="619905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2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91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99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0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24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№ </a:t>
                      </a:r>
                      <a:r>
                        <a:rPr lang="ru-RU" sz="1400" u="none" strike="noStrike" dirty="0" err="1"/>
                        <a:t>п</a:t>
                      </a:r>
                      <a:r>
                        <a:rPr lang="ru-RU" sz="1400" u="none" strike="noStrike" dirty="0"/>
                        <a:t>/</a:t>
                      </a:r>
                      <a:r>
                        <a:rPr lang="ru-RU" sz="1400" u="none" strike="noStrike" dirty="0" err="1"/>
                        <a:t>п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Наименование муниципальных целевых программ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</a:rPr>
                        <a:t>2022 г.(факт)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2023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2024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2025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«Развитие образования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1061632,7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1 059 596,68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1 055 128,68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1 032 075,78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90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2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«Развитие культуры 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169501,35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163 285,28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163 254,28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163 186,78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0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3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«Развитие физической культуры и спорта в городе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122914,6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108 860,75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108 860,75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108 860,75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«Молодежь города Назарово в </a:t>
                      </a:r>
                      <a:r>
                        <a:rPr lang="en-US" sz="1000" dirty="0"/>
                        <a:t>XXI</a:t>
                      </a:r>
                      <a:r>
                        <a:rPr lang="ru-RU" sz="1000" dirty="0"/>
                        <a:t> веке»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17649,5</a:t>
                      </a:r>
                    </a:p>
                    <a:p>
                      <a:pPr algn="ctr" fontAlgn="ctr"/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15 341,48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14 921,88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14 921,88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1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5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«Содействие развитию гражданского общества в городе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674,15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105,00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105,00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6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«Развитие транспортной системы города Назарово 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304164,53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77 061,64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84 677,64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84 677,64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7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«Развитие инвестиционной деятельности малого и среднего предпринимательства на территории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16812,06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2 440,10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2 440,10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2 440,10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8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«Реформирование и модернизация жилищно-коммунального хозяйства и повышение энергетической эффективности 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93837,49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58 230,25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59 205,74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59 205,74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9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«Создание условий для обеспечения  доступным и комфортным жильем граждан города Назарово»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103864,82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30 964,90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25 042,40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25 042,40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75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10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«Формирование комфортной городской среды на территории города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73906,54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50 839,89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22 818,73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1 141,29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/>
                        <a:t>11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«Профилактика правонарушений, укрепление общественного порядка и общественной безопасности в городе Назарово»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121,59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123,70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/>
                        <a:t>123,70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123,70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0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12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«Управление муниципальными финансами»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12696,01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11 932,15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11 932,15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11 932,15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984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13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«Защита населения и территории города Назарово от чрезвычайных ситуаций природного и техногенного характера»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6221,25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7 344,45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7 444,45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7 344,45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90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14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/>
                        <a:t>«Управление муниципальным имуществом и земельными ресурсами»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5201,88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2 210,00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</a:rPr>
                        <a:t>2 210,00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2 210,00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099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 15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/>
                        <a:t>Предоставление социальных выплат гражданам на переселение из не предназначенного для проживания строений, созданных в период промышленного освоения Сибири и Дальнего Востока в городе Назарово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955" algn="ctr">
                        <a:spcAft>
                          <a:spcPts val="0"/>
                        </a:spcAft>
                      </a:pPr>
                      <a:r>
                        <a:rPr lang="ru-RU" sz="1200" dirty="0"/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98426"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/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/>
                        <a:t>1989198,47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1 588 336,27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1 558 165,50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1 513 267,66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ru-RU" sz="1600" b="1" dirty="0">
                <a:cs typeface="Times New Roman" pitchFamily="18" charset="0"/>
              </a:rPr>
              <a:t>«Бюджет для граждан» </a:t>
            </a:r>
            <a:r>
              <a:rPr lang="ru-RU" sz="1600" dirty="0">
                <a:cs typeface="Times New Roman" pitchFamily="18" charset="0"/>
              </a:rPr>
              <a:t>– аналитический документ, разрабатываемый в целях предоставления гражданам актуальной информации о проекте  бюджета города Курска в формате, доступном для широкого круга пользователей. В представленной информации отражены положения проекта  бюджета города Назарово на предстоящие три года: 2023 год и плановый период 2024-2025 годов. </a:t>
            </a:r>
          </a:p>
          <a:p>
            <a:r>
              <a:rPr lang="ru-RU" sz="1600" dirty="0">
                <a:cs typeface="Times New Roman" pitchFamily="18" charset="0"/>
              </a:rPr>
              <a:t>«Бюджет для граждан» нацелен на получение обратной связи от граждан по интересующим их вопросам.</a:t>
            </a:r>
          </a:p>
          <a:p>
            <a:endParaRPr lang="ru-RU" sz="15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ЧТО ТАКОЕ БЮДЖЕТ ДЛЯ ГРАЖДАН?</a:t>
            </a:r>
          </a:p>
        </p:txBody>
      </p:sp>
      <p:pic>
        <p:nvPicPr>
          <p:cNvPr id="13" name=" 12" descr="5f410b6fafbb7120f7db3c328ae337fb_XL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2890" b="289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«Развитие образования города Назарово» на 2023-2025гг.</a:t>
            </a:r>
            <a:b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9"/>
          <p:cNvSpPr>
            <a:spLocks noGrp="1" noChangeArrowheads="1"/>
          </p:cNvSpPr>
          <p:nvPr>
            <p:ph idx="1"/>
          </p:nvPr>
        </p:nvSpPr>
        <p:spPr bwMode="auto">
          <a:xfrm>
            <a:off x="107504" y="714356"/>
            <a:ext cx="9036496" cy="207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ru-RU" sz="1600" b="1" i="1" dirty="0">
                <a:cs typeface="Times New Roman" pitchFamily="18" charset="0"/>
              </a:rPr>
              <a:t>                 Прогноз основных целевых индикаторов:</a:t>
            </a:r>
          </a:p>
          <a:p>
            <a:r>
              <a:rPr lang="ru-RU" sz="1600" dirty="0">
                <a:cs typeface="Times New Roman" pitchFamily="18" charset="0"/>
              </a:rPr>
              <a:t>- удельный вес численности населения в возрасте 5-18 лет, охваченного общим образованием, в общей численности населения в возрасте 5-18 лет: к 2025г. – 82%;</a:t>
            </a:r>
          </a:p>
          <a:p>
            <a:r>
              <a:rPr lang="ru-RU" sz="1600" dirty="0">
                <a:cs typeface="Times New Roman" pitchFamily="18" charset="0"/>
              </a:rPr>
              <a:t>-доля выпускников муниципальных общеобразовательных организаций, не получивших аттестат о среднем общем образовании, в общей численности выпускников муниципальных общеобразовательных организаций: к 2025 г. – 1,2%.</a:t>
            </a:r>
            <a:endParaRPr lang="ru-RU" sz="1600" b="1" i="1" dirty="0"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214686"/>
            <a:ext cx="2143108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Подпрограмма 1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«Развитие дошкольного и общего образования детей» -999183,62 тыс.руб.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Создание в системе дошкольного, общего образования детей равных возможностей для современного качественного образования, оздоровления детей в летний период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08" y="3214686"/>
            <a:ext cx="2357454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Подпрограмма 2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«Развитие дополнительного образования детей»-  50726,93 тыс.руб.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Создание в системе дополнительного образования равных возможностей для удовлетворения потребностей детей в личностном развитии и самореализации,  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оздоровлении в летний период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3214686"/>
            <a:ext cx="2643206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Подпрограмма 3</a:t>
            </a:r>
          </a:p>
          <a:p>
            <a:pPr marL="342900" indent="-342900"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«Поддержка детей сирот, расширение практики  применения семейных форм воспитания» -   5708,4 тыс.руб. </a:t>
            </a:r>
          </a:p>
          <a:p>
            <a:pPr marL="342900" indent="-342900"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Цель подпрограммы:</a:t>
            </a:r>
          </a:p>
          <a:p>
            <a:pPr marL="342900" indent="-342900"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Развитие семейных</a:t>
            </a:r>
          </a:p>
          <a:p>
            <a:pPr marL="342900" indent="-342900"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 форм воспитания детей-сирот и детей, оставшихся без попечения родителей, оказание государственной поддержки детям-сиротам</a:t>
            </a:r>
          </a:p>
          <a:p>
            <a:pPr algn="ctr"/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3286124"/>
            <a:ext cx="2071670" cy="357187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Подпрограмма 4 «Обеспечение реализации муниципальной программы и прочие мероприятия в области образования» – 57043,05 тыс.руб.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cs typeface="Times New Roman" pitchFamily="18" charset="0"/>
              </a:rPr>
              <a:t>Цель подпрограммы: Развитие условий для эффективного управления отраслью</a:t>
            </a:r>
            <a:endParaRPr lang="ru-RU" sz="120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33258" y="2714620"/>
            <a:ext cx="2277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ПОДПРОГРАММЫ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3407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</a:rPr>
              <a:t>Ожидаемые результаты реализации МП «Реформирование и модернизация жилищно- коммунального хозяйства и повышение энергетической эффективности» </a:t>
            </a:r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на 2023-2025гг. 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b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5"/>
            <a:ext cx="8748464" cy="3600400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0"/>
              </a:spcBef>
              <a:buClrTx/>
              <a:buNone/>
            </a:pPr>
            <a:r>
              <a:rPr lang="ru-RU" sz="6400" b="1" u="sng" dirty="0">
                <a:cs typeface="Times New Roman" pitchFamily="18" charset="0"/>
              </a:rPr>
              <a:t>   </a:t>
            </a:r>
            <a:r>
              <a:rPr lang="ru-RU" sz="6400" u="sng" dirty="0">
                <a:cs typeface="Times New Roman" pitchFamily="18" charset="0"/>
              </a:rPr>
              <a:t>За период реализации программы должны быть достигнуты следующие результаты</a:t>
            </a:r>
          </a:p>
          <a:p>
            <a:pPr fontAlgn="base" hangingPunct="0">
              <a:spcBef>
                <a:spcPts val="0"/>
              </a:spcBef>
            </a:pPr>
            <a:r>
              <a:rPr lang="ru-RU" sz="6400" i="1" dirty="0">
                <a:cs typeface="Times New Roman" pitchFamily="18" charset="0"/>
              </a:rPr>
              <a:t>Обеспечение населения города качественными жилищно-коммунальными услугами и повышение надежности функционирования систем жизнеобеспечения населения;</a:t>
            </a:r>
          </a:p>
          <a:p>
            <a:pPr>
              <a:spcBef>
                <a:spcPts val="0"/>
              </a:spcBef>
            </a:pPr>
            <a:r>
              <a:rPr lang="ru-RU" sz="6400" i="1" dirty="0">
                <a:cs typeface="Times New Roman" pitchFamily="18" charset="0"/>
              </a:rPr>
              <a:t>- Формирование целостности и эффективной системы управления энергосбережением и повышением энергетической эффективности;</a:t>
            </a:r>
          </a:p>
          <a:p>
            <a:pPr>
              <a:spcBef>
                <a:spcPts val="0"/>
              </a:spcBef>
            </a:pPr>
            <a:r>
              <a:rPr lang="ru-RU" sz="6400" i="1" dirty="0">
                <a:cs typeface="Times New Roman" pitchFamily="18" charset="0"/>
              </a:rPr>
              <a:t>- Комплексное  решение вопросов  благоустройства по улучшению санитарного и эстетического вида территорий города и для создания  комфортных и безопасных условий проживания населения города.</a:t>
            </a:r>
          </a:p>
          <a:p>
            <a:pPr fontAlgn="base" hangingPunct="0">
              <a:spcBef>
                <a:spcPts val="0"/>
              </a:spcBef>
            </a:pPr>
            <a:r>
              <a:rPr lang="ru-RU" sz="6400" i="1" dirty="0">
                <a:cs typeface="Times New Roman" pitchFamily="18" charset="0"/>
              </a:rPr>
              <a:t>- Реализация механизмов непосредственного участия общественности, граждан, заинтересованных лиц в совершенствовании системы  благоустройства территорий города. </a:t>
            </a:r>
          </a:p>
          <a:p>
            <a:pPr>
              <a:spcBef>
                <a:spcPts val="0"/>
              </a:spcBef>
              <a:buNone/>
            </a:pPr>
            <a:r>
              <a:rPr lang="ru-RU" sz="6400" u="sng" dirty="0">
                <a:cs typeface="Times New Roman" pitchFamily="18" charset="0"/>
              </a:rPr>
              <a:t>    Целевые показатели:</a:t>
            </a:r>
          </a:p>
          <a:p>
            <a:pPr>
              <a:spcBef>
                <a:spcPts val="0"/>
              </a:spcBef>
            </a:pPr>
            <a:r>
              <a:rPr lang="ru-RU" sz="6400" dirty="0">
                <a:cs typeface="Times New Roman" pitchFamily="18" charset="0"/>
              </a:rPr>
              <a:t>Доля убыточных организаций жилищно-коммунального хозяйства 0% (ежегодно);</a:t>
            </a:r>
          </a:p>
          <a:p>
            <a:pPr fontAlgn="base" hangingPunct="0">
              <a:spcBef>
                <a:spcPts val="0"/>
              </a:spcBef>
            </a:pPr>
            <a:r>
              <a:rPr lang="ru-RU" sz="6400" dirty="0">
                <a:cs typeface="Times New Roman" pitchFamily="18" charset="0"/>
              </a:rPr>
              <a:t>-Снижение уровня износа (балансового)  коммунальной инфраструктуры муниципальной формы собственности с 57,62 % в 2023г. До 57,6% в 2025г.;</a:t>
            </a:r>
          </a:p>
          <a:p>
            <a:pPr fontAlgn="base" hangingPunct="0">
              <a:spcBef>
                <a:spcPts val="0"/>
              </a:spcBef>
            </a:pPr>
            <a:r>
              <a:rPr lang="ru-RU" sz="6400" dirty="0">
                <a:cs typeface="Times New Roman" pitchFamily="18" charset="0"/>
              </a:rPr>
              <a:t>-Доля рассмотренных обращений и жалоб граждан по вопросам предоставления жилищно-коммунальных услуг (ежегодно, не ниже 100%);</a:t>
            </a:r>
          </a:p>
          <a:p>
            <a:pPr fontAlgn="base" hangingPunct="0"/>
            <a:r>
              <a:rPr lang="ru-RU" sz="6600" b="1" dirty="0">
                <a:cs typeface="Times New Roman" pitchFamily="18" charset="0"/>
              </a:rPr>
              <a:t> </a:t>
            </a:r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>
                <a:cs typeface="Times New Roman" pitchFamily="18" charset="0"/>
              </a:rPr>
              <a:t>58230,25 тыс. руб</a:t>
            </a:r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600" b="1" dirty="0">
                <a:cs typeface="Times New Roman" pitchFamily="18" charset="0"/>
              </a:rPr>
              <a:t>         59205,75 тыс. руб.             59205,74 тыс. руб.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6400" b="1" i="1" dirty="0">
              <a:cs typeface="Times New Roman" pitchFamily="18" charset="0"/>
            </a:endParaRPr>
          </a:p>
          <a:p>
            <a:pPr>
              <a:buNone/>
            </a:pPr>
            <a:r>
              <a:rPr lang="ru-RU" sz="6400" b="1" dirty="0"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58230,25 тыс.руб.        59205</a:t>
            </a:r>
            <a:r>
              <a:rPr lang="ru-RU" sz="5600" b="1" dirty="0"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821359" y="5779338"/>
            <a:ext cx="1714512" cy="857255"/>
            <a:chOff x="453" y="2796"/>
            <a:chExt cx="1497" cy="1249"/>
          </a:xfrm>
        </p:grpSpPr>
        <p:pic>
          <p:nvPicPr>
            <p:cNvPr id="8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53" y="2796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612" y="3546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2023</a:t>
              </a:r>
            </a:p>
          </p:txBody>
        </p: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3347864" y="5826123"/>
            <a:ext cx="1643074" cy="928694"/>
            <a:chOff x="476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2024</a:t>
              </a: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6618384" y="5790404"/>
            <a:ext cx="1643074" cy="1000132"/>
            <a:chOff x="476" y="1615"/>
            <a:chExt cx="1497" cy="1249"/>
          </a:xfrm>
        </p:grpSpPr>
        <p:pic>
          <p:nvPicPr>
            <p:cNvPr id="14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2025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Ожидаемые результаты реализации МП «Развитие культуры в городе Назарово»</a:t>
            </a:r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 на 2023-2025гг.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15040"/>
          </a:xfrm>
        </p:spPr>
        <p:txBody>
          <a:bodyPr>
            <a:normAutofit/>
          </a:bodyPr>
          <a:lstStyle/>
          <a:p>
            <a:pPr lvl="0" indent="450850" algn="just">
              <a:spcBef>
                <a:spcPts val="0"/>
              </a:spcBef>
              <a:buClrTx/>
            </a:pPr>
            <a:r>
              <a:rPr lang="ru-RU" sz="1500" dirty="0">
                <a:ea typeface="Times New Roman" pitchFamily="18" charset="0"/>
                <a:cs typeface="Times New Roman" pitchFamily="18" charset="0"/>
              </a:rPr>
              <a:t>В результате своевременной и в полном объеме реализации Программы будут достигнуты следующие целевые индикаторы: </a:t>
            </a:r>
            <a:endParaRPr lang="ru-RU" sz="1500" dirty="0"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1500" dirty="0">
                <a:cs typeface="Times New Roman" pitchFamily="18" charset="0"/>
              </a:rPr>
              <a:t>удельный вес населения, участвующего в платных культурно-досуговых мероприятиях, проводимых муниципальными учреждениями культуры к 2025г. возрастет до 107,9%;</a:t>
            </a:r>
          </a:p>
          <a:p>
            <a:pPr lvl="0">
              <a:spcBef>
                <a:spcPts val="0"/>
              </a:spcBef>
            </a:pPr>
            <a:r>
              <a:rPr lang="ru-RU" sz="1500" dirty="0">
                <a:cs typeface="Times New Roman" pitchFamily="18" charset="0"/>
              </a:rPr>
              <a:t>количество экземпляров новых изданий, поступивших в фонды общедоступных библиотек, на 1000 жителей к 2025 году составит 47,9 экз./1тыс. жителей;</a:t>
            </a:r>
          </a:p>
          <a:p>
            <a:pPr>
              <a:spcBef>
                <a:spcPts val="0"/>
              </a:spcBef>
            </a:pPr>
            <a:r>
              <a:rPr lang="ru-RU" sz="1500" dirty="0">
                <a:cs typeface="Times New Roman" pitchFamily="18" charset="0"/>
              </a:rPr>
              <a:t>доля оцифрованных заголовков единиц хранения, переведенных в электронный формат программного комплекса «Архивный фонд» (создание электронных описей), в общем количестве дел, хранящихся в муниципальном архиве города, в 2025 г. составит 95,9 %.</a:t>
            </a:r>
            <a:endParaRPr lang="ru-RU" sz="1500" i="1" dirty="0"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Подпрограммы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500438"/>
            <a:ext cx="328614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bg1"/>
                </a:solidFill>
                <a:cs typeface="Times New Roman" pitchFamily="18" charset="0"/>
              </a:rPr>
              <a:t>Развитие системы непрерывного предпрофессионального  образования в области культуры- 38912,5 тыс.руб.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5143512"/>
            <a:ext cx="321467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Искусство и народное творчество- 58136,8 тыс.руб.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072074"/>
            <a:ext cx="2786082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Развитие архивного дела  в городе Назарово-  6613,2 тыс. руб.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86" y="3500438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Развитие библиотечного дела  в города Назарово- 25888,36  тыс.руб.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3429000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Развитие музейного дела в городе </a:t>
            </a:r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Назарово- 6515,9 </a:t>
            </a:r>
            <a:r>
              <a:rPr lang="ru-RU" dirty="0">
                <a:solidFill>
                  <a:schemeClr val="bg1"/>
                </a:solidFill>
              </a:rPr>
              <a:t>тыс.руб.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6512" y="5072074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Обеспечение  эффективного управления в отрасли культура – 36641,1 тыс. руб.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79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  <a:latin typeface="+mn-lt"/>
              </a:rPr>
              <a:t>Ожидаемые результаты реализации МП «Развитие физической культуры и спорта в городе Назарово 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noFill/>
        </p:spPr>
        <p:txBody>
          <a:bodyPr/>
          <a:lstStyle/>
          <a:p>
            <a:pPr>
              <a:buClrTx/>
            </a:pPr>
            <a:r>
              <a:rPr lang="ru-RU" sz="1800" dirty="0">
                <a:cs typeface="Times New Roman" pitchFamily="18" charset="0"/>
              </a:rPr>
              <a:t>Своевременная и в полном объеме реализация Программы позволит: </a:t>
            </a:r>
          </a:p>
          <a:p>
            <a:pPr>
              <a:buClrTx/>
            </a:pPr>
            <a:r>
              <a:rPr lang="ru-RU" sz="1800" dirty="0">
                <a:cs typeface="Times New Roman" pitchFamily="18" charset="0"/>
              </a:rPr>
              <a:t>увеличить долю граждан, систематически занимающегося физической культурой и спортом к общей численности населения города до 57,87 % к 2025 году;</a:t>
            </a:r>
          </a:p>
          <a:p>
            <a:pPr>
              <a:buClrTx/>
            </a:pPr>
            <a:r>
              <a:rPr lang="ru-RU" sz="1800" dirty="0">
                <a:cs typeface="Times New Roman" pitchFamily="18" charset="0"/>
              </a:rPr>
              <a:t>увеличить количество спортсменов в сборных командах  Красноярского края до 92 человек к 2025 году;</a:t>
            </a:r>
          </a:p>
          <a:p>
            <a:pPr>
              <a:buClrTx/>
            </a:pPr>
            <a:r>
              <a:rPr lang="ru-RU" sz="1800" dirty="0">
                <a:cs typeface="Times New Roman" pitchFamily="18" charset="0"/>
              </a:rPr>
              <a:t>увеличить долю учащихся и студентов, систематически занимающихся физической культурой и спортом, в общей сумме численности учащихся и студентов до 94,45% к 2025 году.  </a:t>
            </a:r>
          </a:p>
          <a:p>
            <a:pPr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2000" dirty="0">
                <a:cs typeface="Times New Roman" pitchFamily="18" charset="0"/>
              </a:rPr>
              <a:t>ПОДПРОГРАММЫ</a:t>
            </a:r>
            <a:r>
              <a:rPr lang="ru-RU" sz="1800" dirty="0"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071942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cs typeface="Times New Roman" pitchFamily="18" charset="0"/>
              </a:rPr>
              <a:t>Развитие массовой физической  культуры и спорта – 4242,23 тыс.руб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43538" y="4143380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cs typeface="Times New Roman" pitchFamily="18" charset="0"/>
              </a:rPr>
              <a:t>Развитие системы подготовки спортивного резерва – 106459,88 тыс. руб.</a:t>
            </a: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2549" y="4332274"/>
            <a:ext cx="2004273" cy="1836790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</a:rPr>
              <a:t>Ожидаемые результаты реализации МП «Молодежь города Назарово в </a:t>
            </a:r>
            <a:r>
              <a:rPr lang="en-US" sz="2800" dirty="0">
                <a:solidFill>
                  <a:schemeClr val="tx1"/>
                </a:solidFill>
                <a:latin typeface="+mn-lt"/>
              </a:rPr>
              <a:t>XXI</a:t>
            </a:r>
            <a:r>
              <a:rPr lang="ru-RU" sz="2800" dirty="0">
                <a:solidFill>
                  <a:schemeClr val="tx1"/>
                </a:solidFill>
                <a:latin typeface="+mn-lt"/>
              </a:rPr>
              <a:t> веке»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lvl="0" indent="450850" algn="just">
              <a:buClrTx/>
              <a:buNone/>
            </a:pPr>
            <a:r>
              <a:rPr lang="ru-RU" sz="1800" dirty="0">
                <a:ea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  <a:endParaRPr lang="ru-RU" sz="1800" dirty="0"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dirty="0">
                <a:ea typeface="Times New Roman" pitchFamily="18" charset="0"/>
                <a:cs typeface="Times New Roman" pitchFamily="18" charset="0"/>
              </a:rPr>
              <a:t>увеличить количество поддержанных социально-экономических проектов, реализуемых молодежью города Назарово к 2025 году- 27 ед.;</a:t>
            </a:r>
            <a:endParaRPr lang="ru-RU" sz="1800" dirty="0"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dirty="0">
                <a:ea typeface="Times New Roman" pitchFamily="18" charset="0"/>
                <a:cs typeface="Times New Roman" pitchFamily="18" charset="0"/>
              </a:rPr>
              <a:t>увеличить удельный вес молодых граждан, проживающих в городе Назарово, вовлеченных в реализацию социально-экономических проектов до 25% к 2025 году;</a:t>
            </a:r>
            <a:endParaRPr lang="ru-RU" sz="1800" dirty="0"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dirty="0">
                <a:ea typeface="Times New Roman" pitchFamily="18" charset="0"/>
                <a:cs typeface="Times New Roman" pitchFamily="18" charset="0"/>
              </a:rPr>
              <a:t>увеличить удельный вес граждан, проживающих в городе Назарово, получающих безвозмездные услуги от участников молодежных социально-экономических проектов до 35% к 2025 году;</a:t>
            </a:r>
            <a:endParaRPr lang="ru-RU" sz="1800" dirty="0">
              <a:cs typeface="Times New Roman" pitchFamily="18" charset="0"/>
            </a:endParaRPr>
          </a:p>
          <a:p>
            <a:pPr marL="273050" indent="-7938">
              <a:buNone/>
            </a:pPr>
            <a:r>
              <a:rPr lang="ru-RU" sz="1800" b="1" dirty="0">
                <a:cs typeface="Times New Roman" pitchFamily="18" charset="0"/>
              </a:rPr>
              <a:t>                                                         ПОДПРОГРАММЫ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43608" y="4714884"/>
            <a:ext cx="2928958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Вовлечение молодежи города  Назарово в социальную практику – 15260,98 тыс. 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08104" y="4714884"/>
            <a:ext cx="2857520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Патриотическое воспитание молодежи – 110,5 тыс. руб.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7000892" y="4429132"/>
            <a:ext cx="1714512" cy="928693"/>
            <a:chOff x="1171" y="1615"/>
            <a:chExt cx="1497" cy="1249"/>
          </a:xfrm>
        </p:grpSpPr>
        <p:pic>
          <p:nvPicPr>
            <p:cNvPr id="7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000" b="1" dirty="0">
                  <a:solidFill>
                    <a:srgbClr val="000000"/>
                  </a:solidFill>
                </a:rPr>
                <a:t>2024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300" dirty="0">
                <a:solidFill>
                  <a:schemeClr val="tx1"/>
                </a:solidFill>
                <a:latin typeface="+mn-lt"/>
              </a:rPr>
              <a:t>Ожидаемые результаты реализации МП«Развитие инвестиционной деятельности,  малого и среднего предпринимательства на территории города Назарово»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285875"/>
            <a:ext cx="2571768" cy="178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671514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В результате реализации мероприятий Программы ожидаются следующие социально-экономические </a:t>
            </a:r>
          </a:p>
          <a:p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результаты:</a:t>
            </a:r>
          </a:p>
          <a:p>
            <a:br>
              <a:rPr lang="ru-RU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1. Количество субъектов малого и среднего  предпринимательства, получивших  имущественную   </a:t>
            </a:r>
          </a:p>
          <a:p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поддержку 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ежегодно), 10 единиц.</a:t>
            </a:r>
          </a:p>
          <a:p>
            <a:br>
              <a:rPr lang="ru-RU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2. Количество субъектов малого и среднего  предпринимательства, получивших грантовую поддержку в 2023 году -  10 единиц.</a:t>
            </a:r>
          </a:p>
          <a:p>
            <a:br>
              <a:rPr lang="ru-RU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3. Количество сохраненных рабочих мест субъектами малого и среднего предпринимательства , получивших грантовую поддержку в 2023 году - 10 единиц.</a:t>
            </a:r>
          </a:p>
          <a:p>
            <a:br>
              <a:rPr lang="ru-RU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cs typeface="Times New Roman" pitchFamily="18" charset="0"/>
              </a:rPr>
              <a:t>4. Объем привлеченных внебюджетных инвестиций субъектами малого и среднего предпринимательства при реализации программы 2023г.-5,3 млн. руб., 2024г.- 5,5 млн. руб., 2026г. - 5,6 млн. руб.</a:t>
            </a:r>
            <a:br>
              <a:rPr lang="ru-RU" sz="1600" dirty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804248" y="400050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2440,1 тыс. руб</a:t>
            </a:r>
            <a:r>
              <a:rPr lang="ru-RU" b="1" dirty="0"/>
              <a:t>.</a:t>
            </a:r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7010416" y="3152829"/>
            <a:ext cx="1633550" cy="776237"/>
            <a:chOff x="1171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000" b="1" dirty="0">
                  <a:solidFill>
                    <a:srgbClr val="000000"/>
                  </a:solidFill>
                </a:rPr>
                <a:t>2023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804247" y="535782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2440,1 тыс. руб.</a:t>
            </a:r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7215206" y="5715017"/>
            <a:ext cx="1428760" cy="642941"/>
            <a:chOff x="1171" y="1615"/>
            <a:chExt cx="1497" cy="1249"/>
          </a:xfrm>
        </p:grpSpPr>
        <p:pic>
          <p:nvPicPr>
            <p:cNvPr id="15" name="Picture 24" descr="25596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000" b="1" dirty="0">
                  <a:solidFill>
                    <a:srgbClr val="000000"/>
                  </a:solidFill>
                </a:rPr>
                <a:t>2025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876256" y="6357958"/>
            <a:ext cx="2005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2440,1 тыс.руб</a:t>
            </a:r>
            <a:r>
              <a:rPr lang="ru-RU" b="1" dirty="0"/>
              <a:t>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08012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+mn-lt"/>
              </a:rPr>
              <a:t>Ожидаемые результаты реализации МП«Развитие транспортной системы города Назарово»</a:t>
            </a:r>
            <a:br>
              <a:rPr lang="ru-RU" sz="2400" b="1" dirty="0">
                <a:solidFill>
                  <a:srgbClr val="FFFF00"/>
                </a:solidFill>
                <a:latin typeface="+mn-lt"/>
              </a:rPr>
            </a:b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/>
          </a:bodyPr>
          <a:lstStyle/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Снижение  тяжести последствий дорожно-транспортных происшествий снизится с 4,26 до 4 погибших в ДТП на 100 пострадавших  с 2023 года до 2025 года соответственно;</a:t>
            </a:r>
          </a:p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дорог, на которых производится комплекс работ по содержанию – (ежегодно 100%);</a:t>
            </a:r>
          </a:p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Уменьшение количества мостов на автомобильных дорогах общего пользования местного значения с неудовлетворительными транспортно-эксплуатационными характеристиками и их доли в общем количестве мостов с 1 ед. в 2023 году до 0 ед. в 2025 году;</a:t>
            </a:r>
          </a:p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 в 2023 году 0,37%, в 2024 году 0,40%, в 2025 0,42% ;</a:t>
            </a:r>
          </a:p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Доля населения, не имеющего регулярного автобусного сообщения с административным центром городского округа, в общей численности населения городского округа (ежегодно 0%);</a:t>
            </a:r>
          </a:p>
          <a:p>
            <a:pPr lvl="0">
              <a:buClrTx/>
            </a:pPr>
            <a:r>
              <a:rPr lang="ru-RU" sz="1400" dirty="0">
                <a:cs typeface="Times New Roman" pitchFamily="18" charset="0"/>
              </a:rPr>
              <a:t>Регулярность пассажирских перевозок муниципальными маршрутами (ежегодно 100%).</a:t>
            </a:r>
          </a:p>
          <a:p>
            <a:pPr lvl="0"/>
            <a:r>
              <a:rPr lang="ru-RU" sz="1400" b="1" dirty="0">
                <a:solidFill>
                  <a:srgbClr val="0000FF"/>
                </a:solidFill>
                <a:cs typeface="Times New Roman" pitchFamily="18" charset="0"/>
              </a:rPr>
              <a:t>                                                             </a:t>
            </a:r>
            <a:r>
              <a:rPr lang="ru-RU" sz="1400" b="1" dirty="0">
                <a:cs typeface="Times New Roman" pitchFamily="18" charset="0"/>
              </a:rPr>
              <a:t>ПОДПРОГРАММЫ   </a:t>
            </a:r>
          </a:p>
          <a:p>
            <a:pPr lvl="0"/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214950"/>
            <a:ext cx="2571736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Обеспечение безопасности дорожного движения- 1500,86 тыс.руб.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5214950"/>
            <a:ext cx="3500462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cs typeface="Times New Roman" pitchFamily="18" charset="0"/>
              </a:rPr>
              <a:t>Развитие,  модернизация и содержание улично-дорожной сети и искусственных сооружений города Назарово -37918,78 тыс.руб.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76662" y="5214950"/>
            <a:ext cx="2857488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Развитие транспортного комплекса  – 37642 тыс.руб.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857232"/>
          </a:xfrm>
        </p:spPr>
        <p:txBody>
          <a:bodyPr>
            <a:normAutofit fontScale="90000"/>
          </a:bodyPr>
          <a:lstStyle/>
          <a:p>
            <a:pPr algn="ctr" defTabSz="1028700">
              <a:defRPr/>
            </a:pPr>
            <a:r>
              <a:rPr lang="ru-RU" sz="2800" dirty="0">
                <a:solidFill>
                  <a:schemeClr val="tx1"/>
                </a:solidFill>
                <a:latin typeface="+mn-lt"/>
              </a:rPr>
              <a:t>Ожидаемые результаты реализации МП «Управление муниципальными финансами»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2405"/>
            <a:ext cx="9144000" cy="593274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рост объема налоговых и неналоговых доходов бюджета города в общем объеме доходов бюджета; 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отсутствие просроченной кредиторской задолженности по выплате заработной платы с начислениями работникам бюджетной сферы и по исполнению обязательств перед гражданами; 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отсутствие выплат из бюджета города сумм, связанных с несвоевременным исполнением долговых обязательств;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повышение доли расходов бюджета города, формируемых в рамках муниципальных программ города Назарово; 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своевременное составление проекта бюджета и отчета об исполнении  бюджета города; </a:t>
            </a:r>
          </a:p>
          <a:p>
            <a:pPr lvl="0">
              <a:spcBef>
                <a:spcPts val="0"/>
              </a:spcBef>
              <a:buClrTx/>
            </a:pPr>
            <a:r>
              <a:rPr lang="ru-RU" sz="1600" dirty="0" err="1">
                <a:solidFill>
                  <a:srgbClr val="000000"/>
                </a:solidFill>
                <a:cs typeface="Times New Roman" pitchFamily="18" charset="0"/>
              </a:rPr>
              <a:t>непревышение</a:t>
            </a: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 размера дефицита бюджета к общему годовому объему доходов выше уровня, установленного Бюджетным кодексом Российской Федерации; </a:t>
            </a:r>
          </a:p>
          <a:p>
            <a:endParaRPr lang="ru-RU" dirty="0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57158" y="4500570"/>
            <a:ext cx="1633550" cy="1000068"/>
            <a:chOff x="1171" y="1615"/>
            <a:chExt cx="1497" cy="1261"/>
          </a:xfrm>
        </p:grpSpPr>
        <p:pic>
          <p:nvPicPr>
            <p:cNvPr id="6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>
              <a:spLocks noChangeArrowheads="1"/>
            </p:cNvSpPr>
            <p:nvPr/>
          </p:nvSpPr>
          <p:spPr bwMode="auto">
            <a:xfrm>
              <a:off x="1559" y="2190"/>
              <a:ext cx="691" cy="6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2023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214546" y="5572140"/>
            <a:ext cx="1714512" cy="928694"/>
            <a:chOff x="1171" y="1615"/>
            <a:chExt cx="1497" cy="1249"/>
          </a:xfrm>
        </p:grpSpPr>
        <p:pic>
          <p:nvPicPr>
            <p:cNvPr id="9" name="Picture 24" descr="25596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2024</a:t>
              </a:r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3929058" y="4500570"/>
            <a:ext cx="1714512" cy="857256"/>
            <a:chOff x="1171" y="1615"/>
            <a:chExt cx="1497" cy="1249"/>
          </a:xfrm>
        </p:grpSpPr>
        <p:pic>
          <p:nvPicPr>
            <p:cNvPr id="12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>
                  <a:solidFill>
                    <a:srgbClr val="000000"/>
                  </a:solidFill>
                  <a:latin typeface="Times New Roman" pitchFamily="18" charset="0"/>
                </a:rPr>
                <a:t>2025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28596" y="557214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cs typeface="Times New Roman" pitchFamily="18" charset="0"/>
              </a:rPr>
              <a:t>11932,15                тыс.руб.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93141" y="4713446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cs typeface="Times New Roman" pitchFamily="18" charset="0"/>
              </a:rPr>
              <a:t>11932,15 тыс.руб</a:t>
            </a:r>
            <a:r>
              <a:rPr lang="ru-RU" b="1" dirty="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86248" y="542926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cs typeface="Times New Roman" pitchFamily="18" charset="0"/>
              </a:rPr>
              <a:t>11932,15</a:t>
            </a:r>
          </a:p>
          <a:p>
            <a:pPr algn="ctr"/>
            <a:r>
              <a:rPr lang="ru-RU" b="1" dirty="0">
                <a:cs typeface="Times New Roman" pitchFamily="18" charset="0"/>
              </a:rPr>
              <a:t>тыс.руб.</a:t>
            </a:r>
          </a:p>
        </p:txBody>
      </p:sp>
      <p:sp>
        <p:nvSpPr>
          <p:cNvPr id="1028" name="AutoShape 4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ds03.infourok.ru/uploads/ex/093a/00007e69-85ef1cc7/img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72008"/>
            <a:ext cx="3065454" cy="2084777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0019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</a:rPr>
              <a:t>Ожидаемые результаты реализации МП « Защита населения и территории города Назарово от чрезвычайных ситуаций природного и техногенного характера»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>
                <a:solidFill>
                  <a:srgbClr val="000000"/>
                </a:solidFill>
                <a:cs typeface="Times New Roman" pitchFamily="18" charset="0"/>
              </a:rPr>
              <a:t>В результате реализации мероприятий Программы ожидаются следующие результаты </a:t>
            </a:r>
          </a:p>
          <a:p>
            <a:r>
              <a:rPr lang="ru-RU" sz="1600" dirty="0">
                <a:cs typeface="Times New Roman" pitchFamily="18" charset="0"/>
              </a:rPr>
              <a:t>  Количество объектов, подключенных к сети (прямые каналы связи) за период        реализации программы к 2025г. составит 3 ед.</a:t>
            </a:r>
          </a:p>
          <a:p>
            <a:r>
              <a:rPr lang="ru-RU" sz="1600" dirty="0">
                <a:cs typeface="Times New Roman" pitchFamily="18" charset="0"/>
              </a:rPr>
              <a:t>   Число пострадавших от ЧС составит   0 чел.  в период  2023-2025 г.г.</a:t>
            </a:r>
          </a:p>
          <a:p>
            <a:r>
              <a:rPr lang="ru-RU" sz="1600" dirty="0">
                <a:cs typeface="Times New Roman" pitchFamily="18" charset="0"/>
              </a:rPr>
              <a:t>    Повышение эффективности проведения профилактических мероприятий  к 2024г.  составит 0,02  как соотношение количества погибший и травмированных  от пожаров бытового характера, к общему количеству патрулирований (снижение коэффициента является позитивной тенденцией). </a:t>
            </a:r>
          </a:p>
          <a:p>
            <a:r>
              <a:rPr lang="ru-RU" sz="1600" dirty="0">
                <a:cs typeface="Times New Roman" pitchFamily="18" charset="0"/>
              </a:rPr>
              <a:t>     Прикрытие населения  города всеми видами пожарной охраны планируется ежегодно  не ниже 100,0% от общей численности населения.</a:t>
            </a:r>
          </a:p>
          <a:p>
            <a:r>
              <a:rPr lang="ru-RU" sz="1600" dirty="0">
                <a:cs typeface="Times New Roman" pitchFamily="18" charset="0"/>
              </a:rPr>
              <a:t>     Охват населения обучением  по противопожарной безопасности   в 2023- 2025 г.г.  составит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14 тыс. чел. 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5500702"/>
            <a:ext cx="4214842" cy="114298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Предупреждение, спасение, помощь населению города в чрезвычайных ситуациях- 7339,15 тыс.руб.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429264"/>
            <a:ext cx="4357718" cy="12144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Использование информационно-коммуникационных технологий для обеспечения безопасности населения города  5,3 тыс. руб.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3126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  <a:latin typeface="+mn-lt"/>
              </a:rPr>
              <a:t>Ожидаемые результаты реализации МП «Управление  муниципальным имуществом и земельными ресурсами»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357850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ru-RU" sz="1900" dirty="0">
                <a:cs typeface="Times New Roman" pitchFamily="18" charset="0"/>
              </a:rPr>
              <a:t>Развитие системы управления и эффективного использования муниципальной собственностью и земельными ресурсами, направленной на укрепление доходной базы бюджета муниципального образования: </a:t>
            </a:r>
          </a:p>
          <a:p>
            <a:pPr marL="0" lvl="0" indent="0">
              <a:buClrTx/>
            </a:pPr>
            <a:r>
              <a:rPr lang="ru-RU" sz="1900" dirty="0">
                <a:cs typeface="Times New Roman" pitchFamily="18" charset="0"/>
              </a:rPr>
              <a:t>Увеличение доли </a:t>
            </a:r>
            <a:r>
              <a:rPr lang="ru-RU" sz="1900" dirty="0" err="1">
                <a:cs typeface="Times New Roman" pitchFamily="18" charset="0"/>
              </a:rPr>
              <a:t>проинвентаризированных</a:t>
            </a:r>
            <a:r>
              <a:rPr lang="ru-RU" sz="1900" dirty="0">
                <a:cs typeface="Times New Roman" pitchFamily="18" charset="0"/>
              </a:rPr>
              <a:t> объектов муниципального имущества по отношению к общему количеству объектов  муниципального имущества с 55% в 2023 году до 57% к 2025 г.;</a:t>
            </a:r>
          </a:p>
          <a:p>
            <a:pPr marL="0" lvl="0" indent="0">
              <a:buClrTx/>
            </a:pPr>
            <a:r>
              <a:rPr lang="ru-RU" sz="1900" dirty="0">
                <a:cs typeface="Times New Roman" pitchFamily="18" charset="0"/>
              </a:rPr>
              <a:t>Достижение запланированного уровня доходов бюджета в виде поступлений от аренды и продажи муниципального имущества;</a:t>
            </a:r>
          </a:p>
          <a:p>
            <a:pPr marL="0" lvl="0" indent="0">
              <a:buClrTx/>
            </a:pPr>
            <a:r>
              <a:rPr lang="ru-RU" sz="1900" dirty="0">
                <a:cs typeface="Times New Roman" pitchFamily="18" charset="0"/>
              </a:rPr>
              <a:t>Достижение запланированного уровня доходов в виде поступлений от арендной платы за землю, по продаже земельных участков.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000636"/>
            <a:ext cx="3214710" cy="18573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Управление и распоряжение муниципальным имуществом города Назарово – 2000 тыс. 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26324" y="4941312"/>
            <a:ext cx="3214710" cy="17859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Эффективное управление и распоряжение земельными ресурсами города Назарово- 210 тыс. руб.</a:t>
            </a:r>
          </a:p>
        </p:txBody>
      </p:sp>
      <p:pic>
        <p:nvPicPr>
          <p:cNvPr id="7170" name="Picture 2" descr="http://www.mfc-chita.ru/sites/default/files/news_MFC/gf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7" y="5000636"/>
            <a:ext cx="2643207" cy="185736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C79A61E-93AA-4880-4060-F1BF0B1FA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0686"/>
            <a:ext cx="2202355" cy="206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nancyrubin.files.wordpress.com/2013/12/balance.jpg"/>
          <p:cNvSpPr>
            <a:spLocks noChangeAspect="1" noChangeArrowheads="1"/>
          </p:cNvSpPr>
          <p:nvPr/>
        </p:nvSpPr>
        <p:spPr bwMode="auto">
          <a:xfrm>
            <a:off x="143608" y="130419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ru-RU" sz="1662"/>
          </a:p>
        </p:txBody>
      </p:sp>
      <p:sp>
        <p:nvSpPr>
          <p:cNvPr id="6" name="AutoShape 8" descr="https://nancyrubin.files.wordpress.com/2013/12/balance.jpg"/>
          <p:cNvSpPr>
            <a:spLocks noChangeAspect="1" noChangeArrowheads="1"/>
          </p:cNvSpPr>
          <p:nvPr/>
        </p:nvSpPr>
        <p:spPr bwMode="auto">
          <a:xfrm>
            <a:off x="284285" y="271096"/>
            <a:ext cx="281354" cy="28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ru-RU" sz="1662"/>
          </a:p>
        </p:txBody>
      </p:sp>
      <p:sp>
        <p:nvSpPr>
          <p:cNvPr id="8" name="TextBox 7"/>
          <p:cNvSpPr txBox="1"/>
          <p:nvPr/>
        </p:nvSpPr>
        <p:spPr>
          <a:xfrm>
            <a:off x="458902" y="2308801"/>
            <a:ext cx="6598351" cy="887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92" b="1" dirty="0"/>
              <a:t>СБАЛАНСИРОВАННЫЙ БЮДЖЕТ</a:t>
            </a:r>
            <a:r>
              <a:rPr lang="ru-RU" sz="1292" dirty="0"/>
              <a:t> – бюджет, в котором расходы равны доходам.</a:t>
            </a:r>
            <a:br>
              <a:rPr lang="ru-RU" sz="1292" dirty="0"/>
            </a:br>
            <a:r>
              <a:rPr lang="ru-RU" sz="1292" dirty="0"/>
              <a:t>В случае если доходы и расходы в бюджете разнятся, то возникает дефицит или </a:t>
            </a:r>
            <a:r>
              <a:rPr lang="ru-RU" sz="1292" u="sng" dirty="0"/>
              <a:t>профицит</a:t>
            </a:r>
            <a:r>
              <a:rPr lang="ru-RU" sz="1292" dirty="0"/>
              <a:t> бюджета.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88386" y="552451"/>
            <a:ext cx="6449286" cy="188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92" b="1" dirty="0"/>
              <a:t>БЮДЖЕТ</a:t>
            </a:r>
            <a:r>
              <a:rPr lang="ru-RU" sz="1292" dirty="0"/>
              <a:t> [</a:t>
            </a:r>
            <a:r>
              <a:rPr lang="ru-RU" sz="1292" dirty="0" err="1"/>
              <a:t>budget</a:t>
            </a:r>
            <a:r>
              <a:rPr lang="ru-RU" sz="1292" dirty="0"/>
              <a:t>] – документ, расписывающий доходы и расходы любого экономического объекта, от государства до семьи на определенный период времени.​</a:t>
            </a:r>
          </a:p>
          <a:p>
            <a:pPr indent="328254"/>
            <a:r>
              <a:rPr lang="ru-RU" sz="1292" b="1" dirty="0"/>
              <a:t>​</a:t>
            </a:r>
            <a:endParaRPr lang="ru-RU" sz="1292" dirty="0"/>
          </a:p>
          <a:p>
            <a:r>
              <a:rPr lang="ru-RU" sz="1292" b="1" dirty="0"/>
              <a:t>БЮДЖЕТНАЯ СИСТЕМА РОССИЙСКОЙ ФЕДЕРАЦИИ:</a:t>
            </a:r>
            <a:endParaRPr lang="ru-RU" sz="1292" dirty="0"/>
          </a:p>
          <a:p>
            <a:r>
              <a:rPr lang="ru-RU" sz="1292" dirty="0"/>
              <a:t>- Федеральный бюджет;</a:t>
            </a:r>
          </a:p>
          <a:p>
            <a:r>
              <a:rPr lang="ru-RU" sz="1292" dirty="0"/>
              <a:t>- бюджеты субъектов Российской Федерации (региональные бюджеты);</a:t>
            </a:r>
          </a:p>
          <a:p>
            <a:r>
              <a:rPr lang="ru-RU" sz="1292" dirty="0"/>
              <a:t>- бюджеты муниципальных образований (местные бюджеты).</a:t>
            </a:r>
          </a:p>
          <a:p>
            <a:endParaRPr lang="ru-RU" sz="1292" dirty="0">
              <a:solidFill>
                <a:srgbClr val="00808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640" y="3388707"/>
            <a:ext cx="8193934" cy="307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92" b="1" dirty="0"/>
              <a:t>БЮДЖЕТ ГОРОДА</a:t>
            </a:r>
            <a:r>
              <a:rPr lang="ru-RU" sz="1292" dirty="0"/>
              <a:t> – представляет собой форму образования и расходования денежных средств, предназначенных для исполнения расходных обязательств города. Средства бюджета города входят в состав городской собственности и являются частью городской казны.</a:t>
            </a:r>
          </a:p>
          <a:p>
            <a:r>
              <a:rPr lang="ru-RU" sz="1292" b="1" u="sng" dirty="0"/>
              <a:t>Доходы</a:t>
            </a:r>
            <a:r>
              <a:rPr lang="ru-RU" sz="1292" dirty="0"/>
              <a:t> бюджета города формируются в соответствии с бюджетным законодательством Российской Федерации, законодательством о налогах и сборах и законодательством об иных обязательных платежах. К доходам бюджета города относятся налоговые и неналоговые доходы, а также безвозмездные поступления.</a:t>
            </a:r>
          </a:p>
          <a:p>
            <a:r>
              <a:rPr lang="ru-RU" sz="1292" dirty="0"/>
              <a:t>Формирование </a:t>
            </a:r>
            <a:r>
              <a:rPr lang="ru-RU" sz="1292" b="1" u="sng" dirty="0"/>
              <a:t>расходов</a:t>
            </a:r>
            <a:r>
              <a:rPr lang="ru-RU" sz="1292" dirty="0"/>
              <a:t> бюджета города осуществляется в соответствии с расходными обязательствами города, исполнение которых должно происходить за счет средств бюджета города.</a:t>
            </a:r>
          </a:p>
          <a:p>
            <a:r>
              <a:rPr lang="ru-RU" sz="1292" dirty="0"/>
              <a:t>В решении о бюджете доходы, расходы и дефицит отражаются с детальной разбивкой по конкретным статьям кодов бюджетной классификации.</a:t>
            </a:r>
          </a:p>
          <a:p>
            <a:r>
              <a:rPr lang="ru-RU" sz="1292" dirty="0"/>
              <a:t>Бюджет города Назарово составляется Финансовым управлением города, принимается и утверждается Назаровским городским Советом депутатов.</a:t>
            </a:r>
          </a:p>
          <a:p>
            <a:endParaRPr lang="ru-RU" sz="1292" dirty="0">
              <a:solidFill>
                <a:srgbClr val="00808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732A927-7793-6016-B9A3-E86549E85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84" y="381000"/>
            <a:ext cx="1704101" cy="165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«Содействие развитию гражданского общества в городе Назарово» на 2023-2025гг.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363272" cy="507209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Доля граждан города Назарово, принявших участие в ходе реализации социальных проектов от общего числа (базовый показатель - 2023 год), составит на конец 2025 года 2,6%;</a:t>
            </a:r>
          </a:p>
          <a:p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Количество поддержанных общественных инициатив (проектов) и обращений представителей социально ориентированных некоммерческих организаций (далее – СОНКО) и граждан города Назарово, на муниципальном, региональном и федеральном уровне, составит на конец 2025 года  23 ед.;</a:t>
            </a:r>
          </a:p>
          <a:p>
            <a:r>
              <a:rPr lang="ru-RU" sz="1800" dirty="0">
                <a:solidFill>
                  <a:schemeClr val="tx1"/>
                </a:solidFill>
                <a:cs typeface="Times New Roman" pitchFamily="18" charset="0"/>
              </a:rPr>
              <a:t> Количество оказанных услуг ресурсным центром поддержки общественных инициатив города Назарово клиентам к 2025 году до  270 ед.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5000636"/>
            <a:ext cx="2571768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2023г.-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105 тыс.руб.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0430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2024г.-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 105 тыс. 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2025г.-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105 тыс. руб.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401080" cy="135732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«Создание условий для обеспечения доступным и комфортным жильем граждан города Назарово»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715436" cy="535782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>
              <a:spcBef>
                <a:spcPts val="0"/>
              </a:spcBef>
              <a:buClrTx/>
            </a:pPr>
            <a:r>
              <a:rPr lang="ru-RU" sz="1600" dirty="0">
                <a:cs typeface="Times New Roman" pitchFamily="18" charset="0"/>
              </a:rPr>
              <a:t>- разработка проектов планировок и межевания территории в целях установления границ земельных участков для строительства жилья - 1 проект (за период реализации программы);</a:t>
            </a:r>
          </a:p>
          <a:p>
            <a:pPr>
              <a:spcBef>
                <a:spcPts val="0"/>
              </a:spcBef>
              <a:buClrTx/>
            </a:pPr>
            <a:r>
              <a:rPr lang="ru-RU" sz="1600" dirty="0">
                <a:cs typeface="Times New Roman" pitchFamily="18" charset="0"/>
              </a:rPr>
              <a:t>- годовой объем ввода жилья (ежегодно):2023г. – 6637,9 кв.м; 2024г. – 7067,0 кв.м; 2025г.- 9476,0 кв.м.</a:t>
            </a:r>
          </a:p>
          <a:p>
            <a:pPr>
              <a:spcBef>
                <a:spcPts val="0"/>
              </a:spcBef>
              <a:buClrTx/>
            </a:pPr>
            <a:r>
              <a:rPr lang="ru-RU" sz="1600" dirty="0">
                <a:cs typeface="Times New Roman" pitchFamily="18" charset="0"/>
              </a:rPr>
              <a:t>- количество земельных участков, сформированных и поставленных на кадастровый учет, предоставляемых для жилищного строительства семьям, имеющим трех и более детей к 2025 году – 447 участков;</a:t>
            </a:r>
          </a:p>
          <a:p>
            <a:pPr>
              <a:spcBef>
                <a:spcPts val="0"/>
              </a:spcBef>
              <a:buClrTx/>
            </a:pPr>
            <a:r>
              <a:rPr lang="ru-RU" sz="1600" dirty="0">
                <a:cs typeface="Times New Roman" pitchFamily="18" charset="0"/>
              </a:rPr>
              <a:t>-количество молодых семей, получивших  социальную выплату 2 (ежегодно)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dirty="0">
                <a:cs typeface="Times New Roman" pitchFamily="18" charset="0"/>
              </a:rPr>
              <a:t>ПОДПРОГРАММЫ     </a:t>
            </a:r>
            <a:r>
              <a:rPr lang="ru-RU" sz="2800" dirty="0">
                <a:cs typeface="Times New Roman" pitchFamily="18" charset="0"/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5000636"/>
            <a:ext cx="3357586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Стимулирование жилищного строительства на территории города Назарово- 800 тыс. руб.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5072074"/>
            <a:ext cx="2571768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Обеспечение жильем молодых семей- 950,3 тыс. 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258" y="5072074"/>
            <a:ext cx="3214742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Переселение граждан из аварийного жилищного фонда в городе Назарово – 0 тыс.руб.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«Формирование законопослушного поведения участников дорожного движения в городе Назарово»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335758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r>
              <a:rPr lang="ru-RU" sz="1800" dirty="0">
                <a:cs typeface="Times New Roman" pitchFamily="18" charset="0"/>
              </a:rPr>
              <a:t>-количество ДТП с участием учащихся (воспитанников) муниципальных образовательных организаций к 2025 г. – 0;</a:t>
            </a:r>
          </a:p>
          <a:p>
            <a:r>
              <a:rPr lang="ru-RU" sz="1800" dirty="0">
                <a:cs typeface="Times New Roman" pitchFamily="18" charset="0"/>
              </a:rPr>
              <a:t>- количество учащихся (воспитанников) муниципальных образовательных организаций, погибших в ДТП к 2025г.- 0;</a:t>
            </a:r>
          </a:p>
          <a:p>
            <a:r>
              <a:rPr lang="ru-RU" sz="1800" dirty="0">
                <a:cs typeface="Times New Roman" pitchFamily="18" charset="0"/>
              </a:rPr>
              <a:t>- доля учащихся (воспитанников) задействованных в мероприятиях по профилактике ДТП к 2025г. -100%.</a:t>
            </a:r>
          </a:p>
          <a:p>
            <a:r>
              <a:rPr lang="ru-RU" sz="1800" dirty="0">
                <a:cs typeface="Times New Roman" pitchFamily="18" charset="0"/>
              </a:rPr>
              <a:t>Программа включает в себя мероприятия, направленные на профилактику противоправного поведения на дорогах и не предусматривает денежное содержание</a:t>
            </a:r>
          </a:p>
          <a:p>
            <a:pPr>
              <a:buNone/>
            </a:pPr>
            <a:endParaRPr 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ttps://avatars.mds.yandex.net/get-pdb/2115127/1f3aca7e-cb9e-4619-a278-8a76df01a50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853081"/>
            <a:ext cx="3155922" cy="1876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071546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«Профилактика правонарушений, укрепление общественного порядка и общественной безопасности в г. Назарово 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786454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снижение уровня преступности (на 49 тысяч населения) с 1,3% в 2023 году до 1,2% в 2025году; 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сокращение количества зарегистрированных преступлений с 678 в 2022 году до 610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снижение количества преступлений, совершенных с применением оружия </a:t>
            </a:r>
            <a:br>
              <a:rPr lang="ru-RU" dirty="0">
                <a:cs typeface="Times New Roman" pitchFamily="18" charset="0"/>
              </a:rPr>
            </a:br>
            <a:r>
              <a:rPr lang="ru-RU" dirty="0">
                <a:cs typeface="Times New Roman" pitchFamily="18" charset="0"/>
              </a:rPr>
              <a:t>и взрывчатых веществ с 1 в 2023 году до 0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снижение количества лиц, ранее судимых и вновь совершивших преступления, с 267 в 2023 году до 255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сохранение доли несовершеннолетних и молодежи в возрасте от 8 до 19 лет, вовлеченных в профилактические мероприятия, по отношению к общей численности указанных категорий лиц (не менее 90 % ежегодно);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увеличение числа больных наркоманией, находящихся в ремиссии от 1 года до 2 лет (на 100 больных наркоманией среднегодового контингента)  с 6 в 2023 году до 8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увеличение числа больных наркоманией, находящихся в ремиссии более </a:t>
            </a:r>
            <a:br>
              <a:rPr lang="ru-RU" dirty="0">
                <a:cs typeface="Times New Roman" pitchFamily="18" charset="0"/>
              </a:rPr>
            </a:br>
            <a:r>
              <a:rPr lang="ru-RU" dirty="0">
                <a:cs typeface="Times New Roman" pitchFamily="18" charset="0"/>
              </a:rPr>
              <a:t>2 лет (на 100 больных наркоманией среднегодового контингента) с 5 в 2023 году до 7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недопущение совершения на территории края террористических актов;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сохранение системы мер по противодействию терроризму и экстремизму в образовательных учреждениях города в размере 100 % в 2025 году;</a:t>
            </a:r>
          </a:p>
          <a:p>
            <a:pPr>
              <a:spcBef>
                <a:spcPts val="0"/>
              </a:spcBef>
            </a:pPr>
            <a:r>
              <a:rPr lang="ru-RU" dirty="0">
                <a:cs typeface="Times New Roman" pitchFamily="18" charset="0"/>
              </a:rPr>
              <a:t>сохранение доли источников информации, распространявших экстремистские материалы, деятельность которых была пресечена, к общему количеству выявленных таких источников в размере 100 % в 2025 году.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2023г.- </a:t>
            </a:r>
          </a:p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123,7 тыс.руб.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6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2024г.- </a:t>
            </a:r>
          </a:p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123,7 тыс.руб.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72264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2025г.- </a:t>
            </a:r>
          </a:p>
          <a:p>
            <a:pPr algn="ctr"/>
            <a:r>
              <a:rPr lang="ru-RU" dirty="0">
                <a:solidFill>
                  <a:schemeClr val="bg1"/>
                </a:solidFill>
                <a:cs typeface="Times New Roman" pitchFamily="18" charset="0"/>
              </a:rPr>
              <a:t>123,7 тыс.руб.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реализации МП « Формирование комфортной городской среды на территории города Назарово»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1857388"/>
          </a:xfrm>
        </p:spPr>
        <p:txBody>
          <a:bodyPr>
            <a:normAutofit/>
          </a:bodyPr>
          <a:lstStyle/>
          <a:p>
            <a:pPr lvl="0"/>
            <a:r>
              <a:rPr lang="ru-RU" dirty="0">
                <a:cs typeface="Times New Roman" pitchFamily="18" charset="0"/>
              </a:rPr>
              <a:t>Увеличение благоустроенных дворовых территорий на 130 ед. за период реализации программы;</a:t>
            </a:r>
          </a:p>
          <a:p>
            <a:pPr lvl="0"/>
            <a:r>
              <a:rPr lang="ru-RU" dirty="0">
                <a:cs typeface="Times New Roman" pitchFamily="18" charset="0"/>
              </a:rPr>
              <a:t>Увеличение благоустроенных муниципальных территорий общего пользования на 16 ед. за период реализации программы;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6" name="Picture 2" descr="http://admkogalym.ru/upload/img/komf-sre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38" y="4562320"/>
            <a:ext cx="8643998" cy="229568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85720" y="3143248"/>
            <a:ext cx="214314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cs typeface="Times New Roman" pitchFamily="18" charset="0"/>
              </a:rPr>
              <a:t>2023            53158,95 тыс.руб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3143248"/>
            <a:ext cx="214314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cs typeface="Times New Roman" pitchFamily="18" charset="0"/>
              </a:rPr>
              <a:t>2024      </a:t>
            </a:r>
          </a:p>
          <a:p>
            <a:pPr algn="ctr"/>
            <a:r>
              <a:rPr lang="ru-RU" dirty="0">
                <a:cs typeface="Times New Roman" pitchFamily="18" charset="0"/>
              </a:rPr>
              <a:t>  22818,72 тыс. руб.  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72198" y="3143248"/>
            <a:ext cx="228601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cs typeface="Times New Roman" pitchFamily="18" charset="0"/>
              </a:rPr>
              <a:t>2025      </a:t>
            </a:r>
          </a:p>
          <a:p>
            <a:pPr algn="ctr"/>
            <a:r>
              <a:rPr lang="ru-RU" dirty="0">
                <a:cs typeface="Times New Roman" pitchFamily="18" charset="0"/>
              </a:rPr>
              <a:t>  1141,29 тыс. руб.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85723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Ожидаемые результаты МП «Улучшение условий и охраны труда»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9001156" cy="571504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Улучшение условий и охраны труда у работодателей, расположенных на территории города Назарово, и, как следствие, снижение уровня производственного травматизма и профессиональной заболеваемости:</a:t>
            </a:r>
          </a:p>
          <a:p>
            <a:pPr lvl="0">
              <a:spcBef>
                <a:spcPts val="0"/>
              </a:spcBef>
            </a:pPr>
            <a:r>
              <a:rPr lang="ru-RU" sz="1600" b="1" dirty="0">
                <a:cs typeface="Times New Roman" pitchFamily="18" charset="0"/>
              </a:rPr>
              <a:t>Уровень производственного травматизма и профессиональной заболеваемости</a:t>
            </a:r>
            <a:r>
              <a:rPr lang="ru-RU" sz="1600" dirty="0">
                <a:cs typeface="Times New Roman" pitchFamily="18" charset="0"/>
              </a:rPr>
              <a:t>: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1.1. Численность пострадавших в результате несчастных случаев на производстве со смертельным исходом к 2025 г – 0;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1.2. Численность пострадавших в результате несчастных случаев на производстве с утратой трудоспособности на 1 рабочий день и более к 2025 г. – снижение до 3;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1.3. Количество дней временной нетрудоспособности </a:t>
            </a:r>
            <a:br>
              <a:rPr lang="ru-RU" sz="1600" dirty="0">
                <a:cs typeface="Times New Roman" pitchFamily="18" charset="0"/>
              </a:rPr>
            </a:br>
            <a:r>
              <a:rPr lang="ru-RU" sz="1600" dirty="0">
                <a:cs typeface="Times New Roman" pitchFamily="18" charset="0"/>
              </a:rPr>
              <a:t>в связи с несчастным случаем на производстве в расчете на 1 пострадавшего – снижение до  29 к/дней;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 </a:t>
            </a:r>
            <a:r>
              <a:rPr lang="ru-RU" sz="1600" b="1" dirty="0">
                <a:cs typeface="Times New Roman" pitchFamily="18" charset="0"/>
              </a:rPr>
              <a:t>2. Динамика оценки условий труда: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2.1. Количество рабочих мест, на которых проведена специальная оценка условий труда к 2025 г увеличение до 7885;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2.2. Удельный вес рабочих мест, на которых проведена специальная оценка условий труда, в общем количестве рабочих мест к 2025 г. – 100%;</a:t>
            </a:r>
          </a:p>
          <a:p>
            <a:pPr>
              <a:spcBef>
                <a:spcPts val="0"/>
              </a:spcBef>
            </a:pPr>
            <a:r>
              <a:rPr lang="ru-RU" sz="1600" b="1" dirty="0">
                <a:cs typeface="Times New Roman" pitchFamily="18" charset="0"/>
              </a:rPr>
              <a:t>3. Условия труда: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3.1. Численность работников, занятых во вредных и (или) опасных условиях труда снижение к 2025 г. до 3051;</a:t>
            </a:r>
          </a:p>
          <a:p>
            <a:pPr>
              <a:spcBef>
                <a:spcPts val="0"/>
              </a:spcBef>
            </a:pPr>
            <a:r>
              <a:rPr lang="ru-RU" sz="1600" dirty="0">
                <a:cs typeface="Times New Roman" pitchFamily="18" charset="0"/>
              </a:rPr>
              <a:t>3.2. Удельный вес работников, занятых во вредных и (или) опасных условиях труда, от общей численности работников к 2025 г. снижение до 18%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055261"/>
              </p:ext>
            </p:extLst>
          </p:nvPr>
        </p:nvGraphicFramePr>
        <p:xfrm>
          <a:off x="2" y="1000125"/>
          <a:ext cx="9143997" cy="12192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84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7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44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u="none" strike="noStrike" dirty="0"/>
                        <a:t>отчетная дата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/>
                        <a:t>01.01.2018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/>
                        <a:t>01.01.2019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/>
                        <a:t>01.01.2020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/>
                        <a:t>01.01.2021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/>
                        <a:t>01</a:t>
                      </a:r>
                      <a:r>
                        <a:rPr lang="ru-RU" sz="1600" b="0" u="none" strike="noStrike" dirty="0"/>
                        <a:t>.01.</a:t>
                      </a:r>
                      <a:r>
                        <a:rPr lang="en-US" sz="1600" b="0" u="none" strike="noStrike" dirty="0"/>
                        <a:t>20</a:t>
                      </a:r>
                      <a:r>
                        <a:rPr lang="ru-RU" sz="1600" b="0" u="none" strike="noStrike" dirty="0"/>
                        <a:t>22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01.01.2023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u="none" strike="noStrike" dirty="0">
                          <a:solidFill>
                            <a:schemeClr val="bg1"/>
                          </a:solidFill>
                        </a:rPr>
                        <a:t>сумма, </a:t>
                      </a:r>
                    </a:p>
                    <a:p>
                      <a:pPr algn="ctr" fontAlgn="b"/>
                      <a:r>
                        <a:rPr lang="ru-RU" sz="2000" b="0" u="none" strike="noStrike" dirty="0">
                          <a:solidFill>
                            <a:schemeClr val="bg1"/>
                          </a:solidFill>
                        </a:rPr>
                        <a:t>тыс. руб.</a:t>
                      </a:r>
                      <a:endParaRPr lang="ru-RU" sz="20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55000,00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55 000,00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                          </a:t>
                      </a:r>
                    </a:p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5900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u="none" strike="noStrike" dirty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2285992"/>
          <a:ext cx="885831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5"/>
            <a:ext cx="8749640" cy="116979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Сопоставительные параметры бюджетов городов Красноярского края на 2023 год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69435"/>
              </p:ext>
            </p:extLst>
          </p:nvPr>
        </p:nvGraphicFramePr>
        <p:xfrm>
          <a:off x="142840" y="1052736"/>
          <a:ext cx="8858320" cy="5256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72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7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Ед. изм.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г.Назарово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г.Канск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г.Шарыпово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г.Лесосибирск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г.Минусинск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г.Ачинск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497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Численность постоянного населения на 01.01.2022г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чел.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48 940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87 578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45 364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62 999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69 029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105 581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15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Доходы бюджета на 2023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тыс.руб.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1 670 801,80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2 884 728,80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1 624 417,40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4 295 809,10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3 347 075,26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4 036 428,22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153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Расходы бюджета на 2023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тыс.руб.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1 670 801,80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2 884 728,80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1 630 417,40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4 400 822,50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3 379 356,39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4 086 428,22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7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Дефицит(-), профицит(+)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тыс.руб.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-6 000,00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-105 013,40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-32 281,13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-50 000,00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3425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Доля налоговых и неналоговых доходов бюджета в общем объеме собственных доходов бюджета муниципального образования(без учета субвенций) на 2022 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ед.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54,9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59,8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35,4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66,2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846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Расходы на одного жителя, тыс. 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руб.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34,14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32,94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35,94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69,86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>
                          <a:solidFill>
                            <a:srgbClr val="000000"/>
                          </a:solidFill>
                          <a:effectLst/>
                        </a:rPr>
                        <a:t>48,96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38,70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dirty="0"/>
              <a:t>Финансовое управление администрации города Назарово</a:t>
            </a:r>
            <a:r>
              <a:rPr lang="ru-RU" dirty="0"/>
              <a:t> </a:t>
            </a:r>
          </a:p>
          <a:p>
            <a:pPr>
              <a:buNone/>
            </a:pPr>
            <a:r>
              <a:rPr lang="ru-RU" dirty="0"/>
              <a:t>662200 г. Назарово, ул. К.Маркса, 19/1 </a:t>
            </a:r>
          </a:p>
          <a:p>
            <a:pPr>
              <a:buNone/>
            </a:pPr>
            <a:r>
              <a:rPr lang="ru-RU" dirty="0"/>
              <a:t>телефон/факс (839155) 5-09-75 </a:t>
            </a:r>
          </a:p>
          <a:p>
            <a:pPr>
              <a:buNone/>
            </a:pPr>
            <a:r>
              <a:rPr lang="ru-RU" dirty="0"/>
              <a:t>электронный адрес  </a:t>
            </a:r>
            <a:r>
              <a:rPr lang="ru-RU" dirty="0" err="1">
                <a:ln>
                  <a:solidFill>
                    <a:schemeClr val="tx1"/>
                  </a:solidFill>
                </a:ln>
                <a:hlinkClick r:id="rId2"/>
              </a:rPr>
              <a:t>gorfin@admg.sibmediafon.ru</a:t>
            </a:r>
            <a:r>
              <a:rPr lang="ru-RU" dirty="0">
                <a:ln>
                  <a:solidFill>
                    <a:schemeClr val="tx1"/>
                  </a:solidFill>
                </a:ln>
              </a:rPr>
              <a:t> </a:t>
            </a:r>
          </a:p>
          <a:p>
            <a:pPr>
              <a:buNone/>
            </a:pPr>
            <a:r>
              <a:rPr lang="ru-RU" dirty="0"/>
              <a:t>Время работы понедельник-пятница </a:t>
            </a:r>
          </a:p>
          <a:p>
            <a:pPr>
              <a:buNone/>
            </a:pPr>
            <a:r>
              <a:rPr lang="ru-RU" dirty="0"/>
              <a:t>С 8.00 до 17.00 перерыв с 13.00 до 14.00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59E4FA9-F4F9-402B-A060-84A06F5A6373}"/>
              </a:ext>
            </a:extLst>
          </p:cNvPr>
          <p:cNvSpPr/>
          <p:nvPr/>
        </p:nvSpPr>
        <p:spPr>
          <a:xfrm>
            <a:off x="0" y="3126215"/>
            <a:ext cx="9144000" cy="81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F5B796DF-5BB3-4015-9CF1-A8B882610369}"/>
              </a:ext>
            </a:extLst>
          </p:cNvPr>
          <p:cNvSpPr/>
          <p:nvPr/>
        </p:nvSpPr>
        <p:spPr>
          <a:xfrm>
            <a:off x="4223123" y="2806902"/>
            <a:ext cx="702000" cy="70200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44CB67F4-0506-459C-999B-98180B9CCD0B}"/>
              </a:ext>
            </a:extLst>
          </p:cNvPr>
          <p:cNvSpPr/>
          <p:nvPr/>
        </p:nvSpPr>
        <p:spPr>
          <a:xfrm>
            <a:off x="7036529" y="2806902"/>
            <a:ext cx="702000" cy="70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2C6A671-2333-4605-B72D-894E9AD0B96E}"/>
              </a:ext>
            </a:extLst>
          </p:cNvPr>
          <p:cNvSpPr/>
          <p:nvPr/>
        </p:nvSpPr>
        <p:spPr>
          <a:xfrm>
            <a:off x="503415" y="3679065"/>
            <a:ext cx="25146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50" dirty="0">
                <a:cs typeface="Times New Roman" panose="02020603050405020304" pitchFamily="18" charset="0"/>
              </a:rPr>
              <a:t>Если </a:t>
            </a:r>
            <a:r>
              <a:rPr lang="ru-RU" sz="1350" b="1" dirty="0">
                <a:cs typeface="Times New Roman" panose="02020603050405020304" pitchFamily="18" charset="0"/>
              </a:rPr>
              <a:t>величина </a:t>
            </a:r>
            <a:r>
              <a:rPr lang="ru-RU" sz="1350" dirty="0">
                <a:cs typeface="Times New Roman" panose="02020603050405020304" pitchFamily="18" charset="0"/>
              </a:rPr>
              <a:t>прогнозируемых </a:t>
            </a:r>
            <a:r>
              <a:rPr lang="ru-RU" sz="1350" b="1" dirty="0">
                <a:cs typeface="Times New Roman" panose="02020603050405020304" pitchFamily="18" charset="0"/>
              </a:rPr>
              <a:t>доходов</a:t>
            </a:r>
            <a:r>
              <a:rPr lang="ru-RU" sz="1350" dirty="0">
                <a:cs typeface="Times New Roman" panose="02020603050405020304" pitchFamily="18" charset="0"/>
              </a:rPr>
              <a:t> </a:t>
            </a:r>
            <a:r>
              <a:rPr lang="ru-RU" sz="1350" b="1" dirty="0">
                <a:cs typeface="Times New Roman" panose="02020603050405020304" pitchFamily="18" charset="0"/>
              </a:rPr>
              <a:t>больше</a:t>
            </a:r>
            <a:r>
              <a:rPr lang="ru-RU" sz="1350" dirty="0">
                <a:cs typeface="Times New Roman" panose="02020603050405020304" pitchFamily="18" charset="0"/>
              </a:rPr>
              <a:t>, чем величина планируемых </a:t>
            </a:r>
            <a:r>
              <a:rPr lang="ru-RU" sz="1350" b="1" dirty="0">
                <a:cs typeface="Times New Roman" panose="02020603050405020304" pitchFamily="18" charset="0"/>
              </a:rPr>
              <a:t>расходов</a:t>
            </a:r>
            <a:endParaRPr lang="ru-RU" sz="135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4B3486D-044B-4ABC-AC17-AD2E7AAB0D6F}"/>
              </a:ext>
            </a:extLst>
          </p:cNvPr>
          <p:cNvSpPr/>
          <p:nvPr/>
        </p:nvSpPr>
        <p:spPr>
          <a:xfrm>
            <a:off x="3106674" y="3685922"/>
            <a:ext cx="2942082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b="1" dirty="0">
                <a:cs typeface="Times New Roman" pitchFamily="18" charset="0"/>
              </a:rPr>
              <a:t>Объем</a:t>
            </a:r>
            <a:r>
              <a:rPr lang="ru-RU" sz="1350" dirty="0">
                <a:cs typeface="Times New Roman" pitchFamily="18" charset="0"/>
              </a:rPr>
              <a:t> предусмотренных бюджетом </a:t>
            </a:r>
            <a:r>
              <a:rPr lang="ru-RU" sz="1350" b="1" dirty="0">
                <a:cs typeface="Times New Roman" pitchFamily="18" charset="0"/>
              </a:rPr>
              <a:t>расходов соответствует </a:t>
            </a:r>
            <a:r>
              <a:rPr lang="ru-RU" sz="1350" dirty="0">
                <a:cs typeface="Times New Roman" pitchFamily="18" charset="0"/>
              </a:rPr>
              <a:t>суммарному </a:t>
            </a:r>
            <a:r>
              <a:rPr lang="ru-RU" sz="1350" b="1" dirty="0">
                <a:cs typeface="Times New Roman" pitchFamily="18" charset="0"/>
              </a:rPr>
              <a:t>объему доходов </a:t>
            </a:r>
            <a:r>
              <a:rPr lang="ru-RU" sz="1350" dirty="0">
                <a:cs typeface="Times New Roman" pitchFamily="18" charset="0"/>
              </a:rPr>
              <a:t>бюджета и поступлений источников финансирования его дефицита, уменьшенных на суммы выплат из бюджета, связанных с источниками финансирования дефицита бюджета и изменением остатков на счетах по учету средств бюджетов.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95662B2-E06C-44A9-B3C3-A2416745EED1}"/>
              </a:ext>
            </a:extLst>
          </p:cNvPr>
          <p:cNvSpPr/>
          <p:nvPr/>
        </p:nvSpPr>
        <p:spPr>
          <a:xfrm>
            <a:off x="6322418" y="3679065"/>
            <a:ext cx="2388905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50" dirty="0">
                <a:cs typeface="Times New Roman" panose="02020603050405020304" pitchFamily="18" charset="0"/>
              </a:rPr>
              <a:t>Если </a:t>
            </a:r>
            <a:r>
              <a:rPr lang="ru-RU" sz="1350" b="1" dirty="0">
                <a:cs typeface="Times New Roman" panose="02020603050405020304" pitchFamily="18" charset="0"/>
              </a:rPr>
              <a:t>величина</a:t>
            </a:r>
            <a:r>
              <a:rPr lang="ru-RU" sz="1350" dirty="0">
                <a:cs typeface="Times New Roman" panose="02020603050405020304" pitchFamily="18" charset="0"/>
              </a:rPr>
              <a:t> прогнозируемых </a:t>
            </a:r>
            <a:r>
              <a:rPr lang="ru-RU" sz="1350" b="1" dirty="0">
                <a:cs typeface="Times New Roman" panose="02020603050405020304" pitchFamily="18" charset="0"/>
              </a:rPr>
              <a:t>доходов меньше</a:t>
            </a:r>
            <a:r>
              <a:rPr lang="ru-RU" sz="1350" dirty="0">
                <a:cs typeface="Times New Roman" panose="02020603050405020304" pitchFamily="18" charset="0"/>
              </a:rPr>
              <a:t>, чем величина планируемых </a:t>
            </a:r>
            <a:r>
              <a:rPr lang="ru-RU" sz="1350" b="1" dirty="0">
                <a:cs typeface="Times New Roman" panose="02020603050405020304" pitchFamily="18" charset="0"/>
              </a:rPr>
              <a:t>расходов</a:t>
            </a:r>
          </a:p>
        </p:txBody>
      </p:sp>
      <p:sp>
        <p:nvSpPr>
          <p:cNvPr id="4" name="Oval 7">
            <a:extLst>
              <a:ext uri="{FF2B5EF4-FFF2-40B4-BE49-F238E27FC236}">
                <a16:creationId xmlns:a16="http://schemas.microsoft.com/office/drawing/2014/main" id="{F867D8BF-3A9E-4C03-BFE9-9F07056C235B}"/>
              </a:ext>
            </a:extLst>
          </p:cNvPr>
          <p:cNvSpPr/>
          <p:nvPr/>
        </p:nvSpPr>
        <p:spPr>
          <a:xfrm>
            <a:off x="1409716" y="2806902"/>
            <a:ext cx="702000" cy="70200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21" name="Group 375"/>
          <p:cNvGrpSpPr>
            <a:grpSpLocks noChangeAspect="1"/>
          </p:cNvGrpSpPr>
          <p:nvPr/>
        </p:nvGrpSpPr>
        <p:grpSpPr bwMode="auto">
          <a:xfrm>
            <a:off x="7267662" y="3007901"/>
            <a:ext cx="237953" cy="201015"/>
            <a:chOff x="131" y="3696"/>
            <a:chExt cx="2944" cy="2487"/>
          </a:xfrm>
          <a:solidFill>
            <a:schemeClr val="bg1"/>
          </a:solidFill>
        </p:grpSpPr>
        <p:sp>
          <p:nvSpPr>
            <p:cNvPr id="22" name="Freeform 377"/>
            <p:cNvSpPr>
              <a:spLocks/>
            </p:cNvSpPr>
            <p:nvPr/>
          </p:nvSpPr>
          <p:spPr bwMode="auto">
            <a:xfrm>
              <a:off x="2664" y="5415"/>
              <a:ext cx="411" cy="768"/>
            </a:xfrm>
            <a:custGeom>
              <a:avLst/>
              <a:gdLst>
                <a:gd name="T0" fmla="*/ 154 w 823"/>
                <a:gd name="T1" fmla="*/ 0 h 1537"/>
                <a:gd name="T2" fmla="*/ 668 w 823"/>
                <a:gd name="T3" fmla="*/ 0 h 1537"/>
                <a:gd name="T4" fmla="*/ 709 w 823"/>
                <a:gd name="T5" fmla="*/ 6 h 1537"/>
                <a:gd name="T6" fmla="*/ 747 w 823"/>
                <a:gd name="T7" fmla="*/ 22 h 1537"/>
                <a:gd name="T8" fmla="*/ 779 w 823"/>
                <a:gd name="T9" fmla="*/ 45 h 1537"/>
                <a:gd name="T10" fmla="*/ 802 w 823"/>
                <a:gd name="T11" fmla="*/ 77 h 1537"/>
                <a:gd name="T12" fmla="*/ 818 w 823"/>
                <a:gd name="T13" fmla="*/ 114 h 1537"/>
                <a:gd name="T14" fmla="*/ 823 w 823"/>
                <a:gd name="T15" fmla="*/ 156 h 1537"/>
                <a:gd name="T16" fmla="*/ 823 w 823"/>
                <a:gd name="T17" fmla="*/ 1382 h 1537"/>
                <a:gd name="T18" fmla="*/ 818 w 823"/>
                <a:gd name="T19" fmla="*/ 1423 h 1537"/>
                <a:gd name="T20" fmla="*/ 802 w 823"/>
                <a:gd name="T21" fmla="*/ 1460 h 1537"/>
                <a:gd name="T22" fmla="*/ 779 w 823"/>
                <a:gd name="T23" fmla="*/ 1492 h 1537"/>
                <a:gd name="T24" fmla="*/ 747 w 823"/>
                <a:gd name="T25" fmla="*/ 1516 h 1537"/>
                <a:gd name="T26" fmla="*/ 709 w 823"/>
                <a:gd name="T27" fmla="*/ 1532 h 1537"/>
                <a:gd name="T28" fmla="*/ 668 w 823"/>
                <a:gd name="T29" fmla="*/ 1537 h 1537"/>
                <a:gd name="T30" fmla="*/ 154 w 823"/>
                <a:gd name="T31" fmla="*/ 1537 h 1537"/>
                <a:gd name="T32" fmla="*/ 113 w 823"/>
                <a:gd name="T33" fmla="*/ 1532 h 1537"/>
                <a:gd name="T34" fmla="*/ 77 w 823"/>
                <a:gd name="T35" fmla="*/ 1516 h 1537"/>
                <a:gd name="T36" fmla="*/ 45 w 823"/>
                <a:gd name="T37" fmla="*/ 1492 h 1537"/>
                <a:gd name="T38" fmla="*/ 22 w 823"/>
                <a:gd name="T39" fmla="*/ 1460 h 1537"/>
                <a:gd name="T40" fmla="*/ 6 w 823"/>
                <a:gd name="T41" fmla="*/ 1423 h 1537"/>
                <a:gd name="T42" fmla="*/ 0 w 823"/>
                <a:gd name="T43" fmla="*/ 1382 h 1537"/>
                <a:gd name="T44" fmla="*/ 0 w 823"/>
                <a:gd name="T45" fmla="*/ 156 h 1537"/>
                <a:gd name="T46" fmla="*/ 6 w 823"/>
                <a:gd name="T47" fmla="*/ 114 h 1537"/>
                <a:gd name="T48" fmla="*/ 22 w 823"/>
                <a:gd name="T49" fmla="*/ 77 h 1537"/>
                <a:gd name="T50" fmla="*/ 45 w 823"/>
                <a:gd name="T51" fmla="*/ 45 h 1537"/>
                <a:gd name="T52" fmla="*/ 77 w 823"/>
                <a:gd name="T53" fmla="*/ 22 h 1537"/>
                <a:gd name="T54" fmla="*/ 113 w 823"/>
                <a:gd name="T55" fmla="*/ 6 h 1537"/>
                <a:gd name="T56" fmla="*/ 154 w 823"/>
                <a:gd name="T57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3" h="1537">
                  <a:moveTo>
                    <a:pt x="154" y="0"/>
                  </a:moveTo>
                  <a:lnTo>
                    <a:pt x="668" y="0"/>
                  </a:lnTo>
                  <a:lnTo>
                    <a:pt x="709" y="6"/>
                  </a:lnTo>
                  <a:lnTo>
                    <a:pt x="747" y="22"/>
                  </a:lnTo>
                  <a:lnTo>
                    <a:pt x="779" y="45"/>
                  </a:lnTo>
                  <a:lnTo>
                    <a:pt x="802" y="77"/>
                  </a:lnTo>
                  <a:lnTo>
                    <a:pt x="818" y="114"/>
                  </a:lnTo>
                  <a:lnTo>
                    <a:pt x="823" y="156"/>
                  </a:lnTo>
                  <a:lnTo>
                    <a:pt x="823" y="1382"/>
                  </a:lnTo>
                  <a:lnTo>
                    <a:pt x="818" y="1423"/>
                  </a:lnTo>
                  <a:lnTo>
                    <a:pt x="802" y="1460"/>
                  </a:lnTo>
                  <a:lnTo>
                    <a:pt x="779" y="1492"/>
                  </a:lnTo>
                  <a:lnTo>
                    <a:pt x="747" y="1516"/>
                  </a:lnTo>
                  <a:lnTo>
                    <a:pt x="709" y="1532"/>
                  </a:lnTo>
                  <a:lnTo>
                    <a:pt x="668" y="1537"/>
                  </a:lnTo>
                  <a:lnTo>
                    <a:pt x="154" y="1537"/>
                  </a:lnTo>
                  <a:lnTo>
                    <a:pt x="113" y="1532"/>
                  </a:lnTo>
                  <a:lnTo>
                    <a:pt x="77" y="1516"/>
                  </a:lnTo>
                  <a:lnTo>
                    <a:pt x="45" y="1492"/>
                  </a:lnTo>
                  <a:lnTo>
                    <a:pt x="22" y="1460"/>
                  </a:lnTo>
                  <a:lnTo>
                    <a:pt x="6" y="1423"/>
                  </a:lnTo>
                  <a:lnTo>
                    <a:pt x="0" y="1382"/>
                  </a:lnTo>
                  <a:lnTo>
                    <a:pt x="0" y="156"/>
                  </a:lnTo>
                  <a:lnTo>
                    <a:pt x="6" y="114"/>
                  </a:lnTo>
                  <a:lnTo>
                    <a:pt x="22" y="77"/>
                  </a:lnTo>
                  <a:lnTo>
                    <a:pt x="45" y="45"/>
                  </a:lnTo>
                  <a:lnTo>
                    <a:pt x="77" y="22"/>
                  </a:lnTo>
                  <a:lnTo>
                    <a:pt x="113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" name="Freeform 378"/>
            <p:cNvSpPr>
              <a:spLocks/>
            </p:cNvSpPr>
            <p:nvPr/>
          </p:nvSpPr>
          <p:spPr bwMode="auto">
            <a:xfrm>
              <a:off x="2031" y="5120"/>
              <a:ext cx="411" cy="1063"/>
            </a:xfrm>
            <a:custGeom>
              <a:avLst/>
              <a:gdLst>
                <a:gd name="T0" fmla="*/ 154 w 824"/>
                <a:gd name="T1" fmla="*/ 0 h 2126"/>
                <a:gd name="T2" fmla="*/ 668 w 824"/>
                <a:gd name="T3" fmla="*/ 0 h 2126"/>
                <a:gd name="T4" fmla="*/ 704 w 824"/>
                <a:gd name="T5" fmla="*/ 4 h 2126"/>
                <a:gd name="T6" fmla="*/ 736 w 824"/>
                <a:gd name="T7" fmla="*/ 16 h 2126"/>
                <a:gd name="T8" fmla="*/ 766 w 824"/>
                <a:gd name="T9" fmla="*/ 34 h 2126"/>
                <a:gd name="T10" fmla="*/ 790 w 824"/>
                <a:gd name="T11" fmla="*/ 59 h 2126"/>
                <a:gd name="T12" fmla="*/ 807 w 824"/>
                <a:gd name="T13" fmla="*/ 88 h 2126"/>
                <a:gd name="T14" fmla="*/ 820 w 824"/>
                <a:gd name="T15" fmla="*/ 120 h 2126"/>
                <a:gd name="T16" fmla="*/ 824 w 824"/>
                <a:gd name="T17" fmla="*/ 156 h 2126"/>
                <a:gd name="T18" fmla="*/ 824 w 824"/>
                <a:gd name="T19" fmla="*/ 1971 h 2126"/>
                <a:gd name="T20" fmla="*/ 818 w 824"/>
                <a:gd name="T21" fmla="*/ 2012 h 2126"/>
                <a:gd name="T22" fmla="*/ 802 w 824"/>
                <a:gd name="T23" fmla="*/ 2049 h 2126"/>
                <a:gd name="T24" fmla="*/ 779 w 824"/>
                <a:gd name="T25" fmla="*/ 2081 h 2126"/>
                <a:gd name="T26" fmla="*/ 747 w 824"/>
                <a:gd name="T27" fmla="*/ 2105 h 2126"/>
                <a:gd name="T28" fmla="*/ 709 w 824"/>
                <a:gd name="T29" fmla="*/ 2121 h 2126"/>
                <a:gd name="T30" fmla="*/ 668 w 824"/>
                <a:gd name="T31" fmla="*/ 2126 h 2126"/>
                <a:gd name="T32" fmla="*/ 154 w 824"/>
                <a:gd name="T33" fmla="*/ 2126 h 2126"/>
                <a:gd name="T34" fmla="*/ 113 w 824"/>
                <a:gd name="T35" fmla="*/ 2121 h 2126"/>
                <a:gd name="T36" fmla="*/ 75 w 824"/>
                <a:gd name="T37" fmla="*/ 2105 h 2126"/>
                <a:gd name="T38" fmla="*/ 45 w 824"/>
                <a:gd name="T39" fmla="*/ 2081 h 2126"/>
                <a:gd name="T40" fmla="*/ 20 w 824"/>
                <a:gd name="T41" fmla="*/ 2049 h 2126"/>
                <a:gd name="T42" fmla="*/ 6 w 824"/>
                <a:gd name="T43" fmla="*/ 2012 h 2126"/>
                <a:gd name="T44" fmla="*/ 0 w 824"/>
                <a:gd name="T45" fmla="*/ 1971 h 2126"/>
                <a:gd name="T46" fmla="*/ 0 w 824"/>
                <a:gd name="T47" fmla="*/ 156 h 2126"/>
                <a:gd name="T48" fmla="*/ 6 w 824"/>
                <a:gd name="T49" fmla="*/ 115 h 2126"/>
                <a:gd name="T50" fmla="*/ 20 w 824"/>
                <a:gd name="T51" fmla="*/ 77 h 2126"/>
                <a:gd name="T52" fmla="*/ 45 w 824"/>
                <a:gd name="T53" fmla="*/ 45 h 2126"/>
                <a:gd name="T54" fmla="*/ 75 w 824"/>
                <a:gd name="T55" fmla="*/ 22 h 2126"/>
                <a:gd name="T56" fmla="*/ 113 w 824"/>
                <a:gd name="T57" fmla="*/ 6 h 2126"/>
                <a:gd name="T58" fmla="*/ 154 w 824"/>
                <a:gd name="T59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4" h="2126">
                  <a:moveTo>
                    <a:pt x="154" y="0"/>
                  </a:moveTo>
                  <a:lnTo>
                    <a:pt x="668" y="0"/>
                  </a:lnTo>
                  <a:lnTo>
                    <a:pt x="704" y="4"/>
                  </a:lnTo>
                  <a:lnTo>
                    <a:pt x="736" y="16"/>
                  </a:lnTo>
                  <a:lnTo>
                    <a:pt x="766" y="34"/>
                  </a:lnTo>
                  <a:lnTo>
                    <a:pt x="790" y="59"/>
                  </a:lnTo>
                  <a:lnTo>
                    <a:pt x="807" y="88"/>
                  </a:lnTo>
                  <a:lnTo>
                    <a:pt x="820" y="120"/>
                  </a:lnTo>
                  <a:lnTo>
                    <a:pt x="824" y="156"/>
                  </a:lnTo>
                  <a:lnTo>
                    <a:pt x="824" y="1971"/>
                  </a:lnTo>
                  <a:lnTo>
                    <a:pt x="818" y="2012"/>
                  </a:lnTo>
                  <a:lnTo>
                    <a:pt x="802" y="2049"/>
                  </a:lnTo>
                  <a:lnTo>
                    <a:pt x="779" y="2081"/>
                  </a:lnTo>
                  <a:lnTo>
                    <a:pt x="747" y="2105"/>
                  </a:lnTo>
                  <a:lnTo>
                    <a:pt x="709" y="2121"/>
                  </a:lnTo>
                  <a:lnTo>
                    <a:pt x="668" y="2126"/>
                  </a:lnTo>
                  <a:lnTo>
                    <a:pt x="154" y="2126"/>
                  </a:lnTo>
                  <a:lnTo>
                    <a:pt x="113" y="2121"/>
                  </a:lnTo>
                  <a:lnTo>
                    <a:pt x="75" y="2105"/>
                  </a:lnTo>
                  <a:lnTo>
                    <a:pt x="45" y="2081"/>
                  </a:lnTo>
                  <a:lnTo>
                    <a:pt x="20" y="2049"/>
                  </a:lnTo>
                  <a:lnTo>
                    <a:pt x="6" y="2012"/>
                  </a:lnTo>
                  <a:lnTo>
                    <a:pt x="0" y="1971"/>
                  </a:lnTo>
                  <a:lnTo>
                    <a:pt x="0" y="156"/>
                  </a:lnTo>
                  <a:lnTo>
                    <a:pt x="6" y="115"/>
                  </a:lnTo>
                  <a:lnTo>
                    <a:pt x="20" y="77"/>
                  </a:lnTo>
                  <a:lnTo>
                    <a:pt x="45" y="45"/>
                  </a:lnTo>
                  <a:lnTo>
                    <a:pt x="75" y="22"/>
                  </a:lnTo>
                  <a:lnTo>
                    <a:pt x="113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379"/>
            <p:cNvSpPr>
              <a:spLocks/>
            </p:cNvSpPr>
            <p:nvPr/>
          </p:nvSpPr>
          <p:spPr bwMode="auto">
            <a:xfrm>
              <a:off x="764" y="5415"/>
              <a:ext cx="412" cy="768"/>
            </a:xfrm>
            <a:custGeom>
              <a:avLst/>
              <a:gdLst>
                <a:gd name="T0" fmla="*/ 155 w 825"/>
                <a:gd name="T1" fmla="*/ 0 h 1537"/>
                <a:gd name="T2" fmla="*/ 669 w 825"/>
                <a:gd name="T3" fmla="*/ 0 h 1537"/>
                <a:gd name="T4" fmla="*/ 710 w 825"/>
                <a:gd name="T5" fmla="*/ 6 h 1537"/>
                <a:gd name="T6" fmla="*/ 748 w 825"/>
                <a:gd name="T7" fmla="*/ 22 h 1537"/>
                <a:gd name="T8" fmla="*/ 778 w 825"/>
                <a:gd name="T9" fmla="*/ 45 h 1537"/>
                <a:gd name="T10" fmla="*/ 803 w 825"/>
                <a:gd name="T11" fmla="*/ 77 h 1537"/>
                <a:gd name="T12" fmla="*/ 819 w 825"/>
                <a:gd name="T13" fmla="*/ 114 h 1537"/>
                <a:gd name="T14" fmla="*/ 825 w 825"/>
                <a:gd name="T15" fmla="*/ 156 h 1537"/>
                <a:gd name="T16" fmla="*/ 825 w 825"/>
                <a:gd name="T17" fmla="*/ 1382 h 1537"/>
                <a:gd name="T18" fmla="*/ 819 w 825"/>
                <a:gd name="T19" fmla="*/ 1423 h 1537"/>
                <a:gd name="T20" fmla="*/ 803 w 825"/>
                <a:gd name="T21" fmla="*/ 1460 h 1537"/>
                <a:gd name="T22" fmla="*/ 778 w 825"/>
                <a:gd name="T23" fmla="*/ 1492 h 1537"/>
                <a:gd name="T24" fmla="*/ 748 w 825"/>
                <a:gd name="T25" fmla="*/ 1516 h 1537"/>
                <a:gd name="T26" fmla="*/ 710 w 825"/>
                <a:gd name="T27" fmla="*/ 1532 h 1537"/>
                <a:gd name="T28" fmla="*/ 669 w 825"/>
                <a:gd name="T29" fmla="*/ 1537 h 1537"/>
                <a:gd name="T30" fmla="*/ 155 w 825"/>
                <a:gd name="T31" fmla="*/ 1537 h 1537"/>
                <a:gd name="T32" fmla="*/ 114 w 825"/>
                <a:gd name="T33" fmla="*/ 1532 h 1537"/>
                <a:gd name="T34" fmla="*/ 77 w 825"/>
                <a:gd name="T35" fmla="*/ 1516 h 1537"/>
                <a:gd name="T36" fmla="*/ 46 w 825"/>
                <a:gd name="T37" fmla="*/ 1492 h 1537"/>
                <a:gd name="T38" fmla="*/ 21 w 825"/>
                <a:gd name="T39" fmla="*/ 1460 h 1537"/>
                <a:gd name="T40" fmla="*/ 5 w 825"/>
                <a:gd name="T41" fmla="*/ 1423 h 1537"/>
                <a:gd name="T42" fmla="*/ 0 w 825"/>
                <a:gd name="T43" fmla="*/ 1382 h 1537"/>
                <a:gd name="T44" fmla="*/ 0 w 825"/>
                <a:gd name="T45" fmla="*/ 156 h 1537"/>
                <a:gd name="T46" fmla="*/ 5 w 825"/>
                <a:gd name="T47" fmla="*/ 114 h 1537"/>
                <a:gd name="T48" fmla="*/ 21 w 825"/>
                <a:gd name="T49" fmla="*/ 77 h 1537"/>
                <a:gd name="T50" fmla="*/ 46 w 825"/>
                <a:gd name="T51" fmla="*/ 45 h 1537"/>
                <a:gd name="T52" fmla="*/ 77 w 825"/>
                <a:gd name="T53" fmla="*/ 22 h 1537"/>
                <a:gd name="T54" fmla="*/ 114 w 825"/>
                <a:gd name="T55" fmla="*/ 6 h 1537"/>
                <a:gd name="T56" fmla="*/ 155 w 825"/>
                <a:gd name="T57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1537">
                  <a:moveTo>
                    <a:pt x="155" y="0"/>
                  </a:moveTo>
                  <a:lnTo>
                    <a:pt x="669" y="0"/>
                  </a:lnTo>
                  <a:lnTo>
                    <a:pt x="710" y="6"/>
                  </a:lnTo>
                  <a:lnTo>
                    <a:pt x="748" y="22"/>
                  </a:lnTo>
                  <a:lnTo>
                    <a:pt x="778" y="45"/>
                  </a:lnTo>
                  <a:lnTo>
                    <a:pt x="803" y="77"/>
                  </a:lnTo>
                  <a:lnTo>
                    <a:pt x="819" y="114"/>
                  </a:lnTo>
                  <a:lnTo>
                    <a:pt x="825" y="156"/>
                  </a:lnTo>
                  <a:lnTo>
                    <a:pt x="825" y="1382"/>
                  </a:lnTo>
                  <a:lnTo>
                    <a:pt x="819" y="1423"/>
                  </a:lnTo>
                  <a:lnTo>
                    <a:pt x="803" y="1460"/>
                  </a:lnTo>
                  <a:lnTo>
                    <a:pt x="778" y="1492"/>
                  </a:lnTo>
                  <a:lnTo>
                    <a:pt x="748" y="1516"/>
                  </a:lnTo>
                  <a:lnTo>
                    <a:pt x="710" y="1532"/>
                  </a:lnTo>
                  <a:lnTo>
                    <a:pt x="669" y="1537"/>
                  </a:lnTo>
                  <a:lnTo>
                    <a:pt x="155" y="1537"/>
                  </a:lnTo>
                  <a:lnTo>
                    <a:pt x="114" y="1532"/>
                  </a:lnTo>
                  <a:lnTo>
                    <a:pt x="77" y="1516"/>
                  </a:lnTo>
                  <a:lnTo>
                    <a:pt x="46" y="1492"/>
                  </a:lnTo>
                  <a:lnTo>
                    <a:pt x="21" y="1460"/>
                  </a:lnTo>
                  <a:lnTo>
                    <a:pt x="5" y="1423"/>
                  </a:lnTo>
                  <a:lnTo>
                    <a:pt x="0" y="1382"/>
                  </a:lnTo>
                  <a:lnTo>
                    <a:pt x="0" y="156"/>
                  </a:lnTo>
                  <a:lnTo>
                    <a:pt x="5" y="114"/>
                  </a:lnTo>
                  <a:lnTo>
                    <a:pt x="21" y="77"/>
                  </a:lnTo>
                  <a:lnTo>
                    <a:pt x="46" y="45"/>
                  </a:lnTo>
                  <a:lnTo>
                    <a:pt x="77" y="22"/>
                  </a:lnTo>
                  <a:lnTo>
                    <a:pt x="114" y="6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" name="Freeform 380"/>
            <p:cNvSpPr>
              <a:spLocks/>
            </p:cNvSpPr>
            <p:nvPr/>
          </p:nvSpPr>
          <p:spPr bwMode="auto">
            <a:xfrm>
              <a:off x="131" y="5120"/>
              <a:ext cx="412" cy="1063"/>
            </a:xfrm>
            <a:custGeom>
              <a:avLst/>
              <a:gdLst>
                <a:gd name="T0" fmla="*/ 155 w 825"/>
                <a:gd name="T1" fmla="*/ 0 h 2126"/>
                <a:gd name="T2" fmla="*/ 670 w 825"/>
                <a:gd name="T3" fmla="*/ 0 h 2126"/>
                <a:gd name="T4" fmla="*/ 711 w 825"/>
                <a:gd name="T5" fmla="*/ 6 h 2126"/>
                <a:gd name="T6" fmla="*/ 748 w 825"/>
                <a:gd name="T7" fmla="*/ 22 h 2126"/>
                <a:gd name="T8" fmla="*/ 778 w 825"/>
                <a:gd name="T9" fmla="*/ 45 h 2126"/>
                <a:gd name="T10" fmla="*/ 803 w 825"/>
                <a:gd name="T11" fmla="*/ 77 h 2126"/>
                <a:gd name="T12" fmla="*/ 818 w 825"/>
                <a:gd name="T13" fmla="*/ 115 h 2126"/>
                <a:gd name="T14" fmla="*/ 825 w 825"/>
                <a:gd name="T15" fmla="*/ 156 h 2126"/>
                <a:gd name="T16" fmla="*/ 825 w 825"/>
                <a:gd name="T17" fmla="*/ 1971 h 2126"/>
                <a:gd name="T18" fmla="*/ 818 w 825"/>
                <a:gd name="T19" fmla="*/ 2012 h 2126"/>
                <a:gd name="T20" fmla="*/ 803 w 825"/>
                <a:gd name="T21" fmla="*/ 2049 h 2126"/>
                <a:gd name="T22" fmla="*/ 778 w 825"/>
                <a:gd name="T23" fmla="*/ 2081 h 2126"/>
                <a:gd name="T24" fmla="*/ 748 w 825"/>
                <a:gd name="T25" fmla="*/ 2105 h 2126"/>
                <a:gd name="T26" fmla="*/ 711 w 825"/>
                <a:gd name="T27" fmla="*/ 2121 h 2126"/>
                <a:gd name="T28" fmla="*/ 670 w 825"/>
                <a:gd name="T29" fmla="*/ 2126 h 2126"/>
                <a:gd name="T30" fmla="*/ 155 w 825"/>
                <a:gd name="T31" fmla="*/ 2126 h 2126"/>
                <a:gd name="T32" fmla="*/ 114 w 825"/>
                <a:gd name="T33" fmla="*/ 2121 h 2126"/>
                <a:gd name="T34" fmla="*/ 77 w 825"/>
                <a:gd name="T35" fmla="*/ 2105 h 2126"/>
                <a:gd name="T36" fmla="*/ 45 w 825"/>
                <a:gd name="T37" fmla="*/ 2081 h 2126"/>
                <a:gd name="T38" fmla="*/ 21 w 825"/>
                <a:gd name="T39" fmla="*/ 2049 h 2126"/>
                <a:gd name="T40" fmla="*/ 5 w 825"/>
                <a:gd name="T41" fmla="*/ 2012 h 2126"/>
                <a:gd name="T42" fmla="*/ 0 w 825"/>
                <a:gd name="T43" fmla="*/ 1971 h 2126"/>
                <a:gd name="T44" fmla="*/ 0 w 825"/>
                <a:gd name="T45" fmla="*/ 156 h 2126"/>
                <a:gd name="T46" fmla="*/ 5 w 825"/>
                <a:gd name="T47" fmla="*/ 115 h 2126"/>
                <a:gd name="T48" fmla="*/ 21 w 825"/>
                <a:gd name="T49" fmla="*/ 77 h 2126"/>
                <a:gd name="T50" fmla="*/ 45 w 825"/>
                <a:gd name="T51" fmla="*/ 45 h 2126"/>
                <a:gd name="T52" fmla="*/ 77 w 825"/>
                <a:gd name="T53" fmla="*/ 22 h 2126"/>
                <a:gd name="T54" fmla="*/ 114 w 825"/>
                <a:gd name="T55" fmla="*/ 6 h 2126"/>
                <a:gd name="T56" fmla="*/ 155 w 825"/>
                <a:gd name="T57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2126">
                  <a:moveTo>
                    <a:pt x="155" y="0"/>
                  </a:moveTo>
                  <a:lnTo>
                    <a:pt x="670" y="0"/>
                  </a:lnTo>
                  <a:lnTo>
                    <a:pt x="711" y="6"/>
                  </a:lnTo>
                  <a:lnTo>
                    <a:pt x="748" y="22"/>
                  </a:lnTo>
                  <a:lnTo>
                    <a:pt x="778" y="45"/>
                  </a:lnTo>
                  <a:lnTo>
                    <a:pt x="803" y="77"/>
                  </a:lnTo>
                  <a:lnTo>
                    <a:pt x="818" y="115"/>
                  </a:lnTo>
                  <a:lnTo>
                    <a:pt x="825" y="156"/>
                  </a:lnTo>
                  <a:lnTo>
                    <a:pt x="825" y="1971"/>
                  </a:lnTo>
                  <a:lnTo>
                    <a:pt x="818" y="2012"/>
                  </a:lnTo>
                  <a:lnTo>
                    <a:pt x="803" y="2049"/>
                  </a:lnTo>
                  <a:lnTo>
                    <a:pt x="778" y="2081"/>
                  </a:lnTo>
                  <a:lnTo>
                    <a:pt x="748" y="2105"/>
                  </a:lnTo>
                  <a:lnTo>
                    <a:pt x="711" y="2121"/>
                  </a:lnTo>
                  <a:lnTo>
                    <a:pt x="670" y="2126"/>
                  </a:lnTo>
                  <a:lnTo>
                    <a:pt x="155" y="2126"/>
                  </a:lnTo>
                  <a:lnTo>
                    <a:pt x="114" y="2121"/>
                  </a:lnTo>
                  <a:lnTo>
                    <a:pt x="77" y="2105"/>
                  </a:lnTo>
                  <a:lnTo>
                    <a:pt x="45" y="2081"/>
                  </a:lnTo>
                  <a:lnTo>
                    <a:pt x="21" y="2049"/>
                  </a:lnTo>
                  <a:lnTo>
                    <a:pt x="5" y="2012"/>
                  </a:lnTo>
                  <a:lnTo>
                    <a:pt x="0" y="1971"/>
                  </a:lnTo>
                  <a:lnTo>
                    <a:pt x="0" y="156"/>
                  </a:lnTo>
                  <a:lnTo>
                    <a:pt x="5" y="115"/>
                  </a:lnTo>
                  <a:lnTo>
                    <a:pt x="21" y="77"/>
                  </a:lnTo>
                  <a:lnTo>
                    <a:pt x="45" y="45"/>
                  </a:lnTo>
                  <a:lnTo>
                    <a:pt x="77" y="22"/>
                  </a:lnTo>
                  <a:lnTo>
                    <a:pt x="114" y="6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" name="Freeform 381"/>
            <p:cNvSpPr>
              <a:spLocks/>
            </p:cNvSpPr>
            <p:nvPr/>
          </p:nvSpPr>
          <p:spPr bwMode="auto">
            <a:xfrm>
              <a:off x="1397" y="4728"/>
              <a:ext cx="412" cy="1455"/>
            </a:xfrm>
            <a:custGeom>
              <a:avLst/>
              <a:gdLst>
                <a:gd name="T0" fmla="*/ 155 w 825"/>
                <a:gd name="T1" fmla="*/ 0 h 2909"/>
                <a:gd name="T2" fmla="*/ 669 w 825"/>
                <a:gd name="T3" fmla="*/ 0 h 2909"/>
                <a:gd name="T4" fmla="*/ 710 w 825"/>
                <a:gd name="T5" fmla="*/ 5 h 2909"/>
                <a:gd name="T6" fmla="*/ 748 w 825"/>
                <a:gd name="T7" fmla="*/ 21 h 2909"/>
                <a:gd name="T8" fmla="*/ 778 w 825"/>
                <a:gd name="T9" fmla="*/ 46 h 2909"/>
                <a:gd name="T10" fmla="*/ 803 w 825"/>
                <a:gd name="T11" fmla="*/ 77 h 2909"/>
                <a:gd name="T12" fmla="*/ 819 w 825"/>
                <a:gd name="T13" fmla="*/ 114 h 2909"/>
                <a:gd name="T14" fmla="*/ 825 w 825"/>
                <a:gd name="T15" fmla="*/ 155 h 2909"/>
                <a:gd name="T16" fmla="*/ 825 w 825"/>
                <a:gd name="T17" fmla="*/ 2754 h 2909"/>
                <a:gd name="T18" fmla="*/ 819 w 825"/>
                <a:gd name="T19" fmla="*/ 2795 h 2909"/>
                <a:gd name="T20" fmla="*/ 803 w 825"/>
                <a:gd name="T21" fmla="*/ 2832 h 2909"/>
                <a:gd name="T22" fmla="*/ 778 w 825"/>
                <a:gd name="T23" fmla="*/ 2864 h 2909"/>
                <a:gd name="T24" fmla="*/ 748 w 825"/>
                <a:gd name="T25" fmla="*/ 2888 h 2909"/>
                <a:gd name="T26" fmla="*/ 710 w 825"/>
                <a:gd name="T27" fmla="*/ 2904 h 2909"/>
                <a:gd name="T28" fmla="*/ 669 w 825"/>
                <a:gd name="T29" fmla="*/ 2909 h 2909"/>
                <a:gd name="T30" fmla="*/ 155 w 825"/>
                <a:gd name="T31" fmla="*/ 2909 h 2909"/>
                <a:gd name="T32" fmla="*/ 114 w 825"/>
                <a:gd name="T33" fmla="*/ 2904 h 2909"/>
                <a:gd name="T34" fmla="*/ 77 w 825"/>
                <a:gd name="T35" fmla="*/ 2888 h 2909"/>
                <a:gd name="T36" fmla="*/ 46 w 825"/>
                <a:gd name="T37" fmla="*/ 2864 h 2909"/>
                <a:gd name="T38" fmla="*/ 21 w 825"/>
                <a:gd name="T39" fmla="*/ 2832 h 2909"/>
                <a:gd name="T40" fmla="*/ 5 w 825"/>
                <a:gd name="T41" fmla="*/ 2795 h 2909"/>
                <a:gd name="T42" fmla="*/ 0 w 825"/>
                <a:gd name="T43" fmla="*/ 2754 h 2909"/>
                <a:gd name="T44" fmla="*/ 0 w 825"/>
                <a:gd name="T45" fmla="*/ 155 h 2909"/>
                <a:gd name="T46" fmla="*/ 5 w 825"/>
                <a:gd name="T47" fmla="*/ 114 h 2909"/>
                <a:gd name="T48" fmla="*/ 21 w 825"/>
                <a:gd name="T49" fmla="*/ 77 h 2909"/>
                <a:gd name="T50" fmla="*/ 46 w 825"/>
                <a:gd name="T51" fmla="*/ 46 h 2909"/>
                <a:gd name="T52" fmla="*/ 77 w 825"/>
                <a:gd name="T53" fmla="*/ 21 h 2909"/>
                <a:gd name="T54" fmla="*/ 114 w 825"/>
                <a:gd name="T55" fmla="*/ 5 h 2909"/>
                <a:gd name="T56" fmla="*/ 155 w 825"/>
                <a:gd name="T57" fmla="*/ 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2909">
                  <a:moveTo>
                    <a:pt x="155" y="0"/>
                  </a:moveTo>
                  <a:lnTo>
                    <a:pt x="669" y="0"/>
                  </a:lnTo>
                  <a:lnTo>
                    <a:pt x="710" y="5"/>
                  </a:lnTo>
                  <a:lnTo>
                    <a:pt x="748" y="21"/>
                  </a:lnTo>
                  <a:lnTo>
                    <a:pt x="778" y="46"/>
                  </a:lnTo>
                  <a:lnTo>
                    <a:pt x="803" y="77"/>
                  </a:lnTo>
                  <a:lnTo>
                    <a:pt x="819" y="114"/>
                  </a:lnTo>
                  <a:lnTo>
                    <a:pt x="825" y="155"/>
                  </a:lnTo>
                  <a:lnTo>
                    <a:pt x="825" y="2754"/>
                  </a:lnTo>
                  <a:lnTo>
                    <a:pt x="819" y="2795"/>
                  </a:lnTo>
                  <a:lnTo>
                    <a:pt x="803" y="2832"/>
                  </a:lnTo>
                  <a:lnTo>
                    <a:pt x="778" y="2864"/>
                  </a:lnTo>
                  <a:lnTo>
                    <a:pt x="748" y="2888"/>
                  </a:lnTo>
                  <a:lnTo>
                    <a:pt x="710" y="2904"/>
                  </a:lnTo>
                  <a:lnTo>
                    <a:pt x="669" y="2909"/>
                  </a:lnTo>
                  <a:lnTo>
                    <a:pt x="155" y="2909"/>
                  </a:lnTo>
                  <a:lnTo>
                    <a:pt x="114" y="2904"/>
                  </a:lnTo>
                  <a:lnTo>
                    <a:pt x="77" y="2888"/>
                  </a:lnTo>
                  <a:lnTo>
                    <a:pt x="46" y="2864"/>
                  </a:lnTo>
                  <a:lnTo>
                    <a:pt x="21" y="2832"/>
                  </a:lnTo>
                  <a:lnTo>
                    <a:pt x="5" y="2795"/>
                  </a:lnTo>
                  <a:lnTo>
                    <a:pt x="0" y="2754"/>
                  </a:lnTo>
                  <a:lnTo>
                    <a:pt x="0" y="155"/>
                  </a:lnTo>
                  <a:lnTo>
                    <a:pt x="5" y="114"/>
                  </a:lnTo>
                  <a:lnTo>
                    <a:pt x="21" y="77"/>
                  </a:lnTo>
                  <a:lnTo>
                    <a:pt x="46" y="46"/>
                  </a:lnTo>
                  <a:lnTo>
                    <a:pt x="77" y="21"/>
                  </a:lnTo>
                  <a:lnTo>
                    <a:pt x="114" y="5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" name="Freeform 382"/>
            <p:cNvSpPr>
              <a:spLocks/>
            </p:cNvSpPr>
            <p:nvPr/>
          </p:nvSpPr>
          <p:spPr bwMode="auto">
            <a:xfrm>
              <a:off x="182" y="3696"/>
              <a:ext cx="2843" cy="1338"/>
            </a:xfrm>
            <a:custGeom>
              <a:avLst/>
              <a:gdLst>
                <a:gd name="T0" fmla="*/ 3239 w 5686"/>
                <a:gd name="T1" fmla="*/ 2 h 2675"/>
                <a:gd name="T2" fmla="*/ 3317 w 5686"/>
                <a:gd name="T3" fmla="*/ 30 h 2675"/>
                <a:gd name="T4" fmla="*/ 5301 w 5686"/>
                <a:gd name="T5" fmla="*/ 2018 h 2675"/>
                <a:gd name="T6" fmla="*/ 5306 w 5686"/>
                <a:gd name="T7" fmla="*/ 1818 h 2675"/>
                <a:gd name="T8" fmla="*/ 5344 w 5686"/>
                <a:gd name="T9" fmla="*/ 1742 h 2675"/>
                <a:gd name="T10" fmla="*/ 5410 w 5686"/>
                <a:gd name="T11" fmla="*/ 1690 h 2675"/>
                <a:gd name="T12" fmla="*/ 5494 w 5686"/>
                <a:gd name="T13" fmla="*/ 1670 h 2675"/>
                <a:gd name="T14" fmla="*/ 5578 w 5686"/>
                <a:gd name="T15" fmla="*/ 1690 h 2675"/>
                <a:gd name="T16" fmla="*/ 5644 w 5686"/>
                <a:gd name="T17" fmla="*/ 1742 h 2675"/>
                <a:gd name="T18" fmla="*/ 5681 w 5686"/>
                <a:gd name="T19" fmla="*/ 1818 h 2675"/>
                <a:gd name="T20" fmla="*/ 5686 w 5686"/>
                <a:gd name="T21" fmla="*/ 2484 h 2675"/>
                <a:gd name="T22" fmla="*/ 5667 w 5686"/>
                <a:gd name="T23" fmla="*/ 2568 h 2675"/>
                <a:gd name="T24" fmla="*/ 5613 w 5686"/>
                <a:gd name="T25" fmla="*/ 2634 h 2675"/>
                <a:gd name="T26" fmla="*/ 5536 w 5686"/>
                <a:gd name="T27" fmla="*/ 2670 h 2675"/>
                <a:gd name="T28" fmla="*/ 4872 w 5686"/>
                <a:gd name="T29" fmla="*/ 2675 h 2675"/>
                <a:gd name="T30" fmla="*/ 4788 w 5686"/>
                <a:gd name="T31" fmla="*/ 2656 h 2675"/>
                <a:gd name="T32" fmla="*/ 4722 w 5686"/>
                <a:gd name="T33" fmla="*/ 2604 h 2675"/>
                <a:gd name="T34" fmla="*/ 4687 w 5686"/>
                <a:gd name="T35" fmla="*/ 2527 h 2675"/>
                <a:gd name="T36" fmla="*/ 4687 w 5686"/>
                <a:gd name="T37" fmla="*/ 2440 h 2675"/>
                <a:gd name="T38" fmla="*/ 4722 w 5686"/>
                <a:gd name="T39" fmla="*/ 2363 h 2675"/>
                <a:gd name="T40" fmla="*/ 4788 w 5686"/>
                <a:gd name="T41" fmla="*/ 2311 h 2675"/>
                <a:gd name="T42" fmla="*/ 4872 w 5686"/>
                <a:gd name="T43" fmla="*/ 2291 h 2675"/>
                <a:gd name="T44" fmla="*/ 3240 w 5686"/>
                <a:gd name="T45" fmla="*/ 491 h 2675"/>
                <a:gd name="T46" fmla="*/ 1773 w 5686"/>
                <a:gd name="T47" fmla="*/ 2622 h 2675"/>
                <a:gd name="T48" fmla="*/ 1710 w 5686"/>
                <a:gd name="T49" fmla="*/ 2661 h 2675"/>
                <a:gd name="T50" fmla="*/ 1639 w 5686"/>
                <a:gd name="T51" fmla="*/ 2675 h 2675"/>
                <a:gd name="T52" fmla="*/ 1569 w 5686"/>
                <a:gd name="T53" fmla="*/ 2663 h 2675"/>
                <a:gd name="T54" fmla="*/ 87 w 5686"/>
                <a:gd name="T55" fmla="*/ 1724 h 2675"/>
                <a:gd name="T56" fmla="*/ 34 w 5686"/>
                <a:gd name="T57" fmla="*/ 1670 h 2675"/>
                <a:gd name="T58" fmla="*/ 3 w 5686"/>
                <a:gd name="T59" fmla="*/ 1603 h 2675"/>
                <a:gd name="T60" fmla="*/ 2 w 5686"/>
                <a:gd name="T61" fmla="*/ 1529 h 2675"/>
                <a:gd name="T62" fmla="*/ 28 w 5686"/>
                <a:gd name="T63" fmla="*/ 1458 h 2675"/>
                <a:gd name="T64" fmla="*/ 82 w 5686"/>
                <a:gd name="T65" fmla="*/ 1403 h 2675"/>
                <a:gd name="T66" fmla="*/ 150 w 5686"/>
                <a:gd name="T67" fmla="*/ 1374 h 2675"/>
                <a:gd name="T68" fmla="*/ 223 w 5686"/>
                <a:gd name="T69" fmla="*/ 1372 h 2675"/>
                <a:gd name="T70" fmla="*/ 294 w 5686"/>
                <a:gd name="T71" fmla="*/ 1399 h 2675"/>
                <a:gd name="T72" fmla="*/ 3056 w 5686"/>
                <a:gd name="T73" fmla="*/ 82 h 2675"/>
                <a:gd name="T74" fmla="*/ 3117 w 5686"/>
                <a:gd name="T75" fmla="*/ 27 h 2675"/>
                <a:gd name="T76" fmla="*/ 3196 w 5686"/>
                <a:gd name="T77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86" h="2675">
                  <a:moveTo>
                    <a:pt x="3196" y="0"/>
                  </a:moveTo>
                  <a:lnTo>
                    <a:pt x="3239" y="2"/>
                  </a:lnTo>
                  <a:lnTo>
                    <a:pt x="3280" y="10"/>
                  </a:lnTo>
                  <a:lnTo>
                    <a:pt x="3317" y="30"/>
                  </a:lnTo>
                  <a:lnTo>
                    <a:pt x="3351" y="57"/>
                  </a:lnTo>
                  <a:lnTo>
                    <a:pt x="5301" y="2018"/>
                  </a:lnTo>
                  <a:lnTo>
                    <a:pt x="5301" y="1863"/>
                  </a:lnTo>
                  <a:lnTo>
                    <a:pt x="5306" y="1818"/>
                  </a:lnTo>
                  <a:lnTo>
                    <a:pt x="5320" y="1777"/>
                  </a:lnTo>
                  <a:lnTo>
                    <a:pt x="5344" y="1742"/>
                  </a:lnTo>
                  <a:lnTo>
                    <a:pt x="5374" y="1713"/>
                  </a:lnTo>
                  <a:lnTo>
                    <a:pt x="5410" y="1690"/>
                  </a:lnTo>
                  <a:lnTo>
                    <a:pt x="5449" y="1676"/>
                  </a:lnTo>
                  <a:lnTo>
                    <a:pt x="5494" y="1670"/>
                  </a:lnTo>
                  <a:lnTo>
                    <a:pt x="5538" y="1676"/>
                  </a:lnTo>
                  <a:lnTo>
                    <a:pt x="5578" y="1690"/>
                  </a:lnTo>
                  <a:lnTo>
                    <a:pt x="5613" y="1713"/>
                  </a:lnTo>
                  <a:lnTo>
                    <a:pt x="5644" y="1742"/>
                  </a:lnTo>
                  <a:lnTo>
                    <a:pt x="5667" y="1777"/>
                  </a:lnTo>
                  <a:lnTo>
                    <a:pt x="5681" y="1818"/>
                  </a:lnTo>
                  <a:lnTo>
                    <a:pt x="5686" y="1863"/>
                  </a:lnTo>
                  <a:lnTo>
                    <a:pt x="5686" y="2484"/>
                  </a:lnTo>
                  <a:lnTo>
                    <a:pt x="5681" y="2527"/>
                  </a:lnTo>
                  <a:lnTo>
                    <a:pt x="5667" y="2568"/>
                  </a:lnTo>
                  <a:lnTo>
                    <a:pt x="5644" y="2604"/>
                  </a:lnTo>
                  <a:lnTo>
                    <a:pt x="5613" y="2634"/>
                  </a:lnTo>
                  <a:lnTo>
                    <a:pt x="5578" y="2656"/>
                  </a:lnTo>
                  <a:lnTo>
                    <a:pt x="5536" y="2670"/>
                  </a:lnTo>
                  <a:lnTo>
                    <a:pt x="5494" y="2675"/>
                  </a:lnTo>
                  <a:lnTo>
                    <a:pt x="4872" y="2675"/>
                  </a:lnTo>
                  <a:lnTo>
                    <a:pt x="4829" y="2670"/>
                  </a:lnTo>
                  <a:lnTo>
                    <a:pt x="4788" y="2656"/>
                  </a:lnTo>
                  <a:lnTo>
                    <a:pt x="4753" y="2634"/>
                  </a:lnTo>
                  <a:lnTo>
                    <a:pt x="4722" y="2604"/>
                  </a:lnTo>
                  <a:lnTo>
                    <a:pt x="4701" y="2568"/>
                  </a:lnTo>
                  <a:lnTo>
                    <a:pt x="4687" y="2527"/>
                  </a:lnTo>
                  <a:lnTo>
                    <a:pt x="4681" y="2484"/>
                  </a:lnTo>
                  <a:lnTo>
                    <a:pt x="4687" y="2440"/>
                  </a:lnTo>
                  <a:lnTo>
                    <a:pt x="4701" y="2399"/>
                  </a:lnTo>
                  <a:lnTo>
                    <a:pt x="4722" y="2363"/>
                  </a:lnTo>
                  <a:lnTo>
                    <a:pt x="4753" y="2334"/>
                  </a:lnTo>
                  <a:lnTo>
                    <a:pt x="4788" y="2311"/>
                  </a:lnTo>
                  <a:lnTo>
                    <a:pt x="4829" y="2297"/>
                  </a:lnTo>
                  <a:lnTo>
                    <a:pt x="4872" y="2291"/>
                  </a:lnTo>
                  <a:lnTo>
                    <a:pt x="5031" y="2291"/>
                  </a:lnTo>
                  <a:lnTo>
                    <a:pt x="3240" y="491"/>
                  </a:lnTo>
                  <a:lnTo>
                    <a:pt x="1798" y="2591"/>
                  </a:lnTo>
                  <a:lnTo>
                    <a:pt x="1773" y="2622"/>
                  </a:lnTo>
                  <a:lnTo>
                    <a:pt x="1742" y="2645"/>
                  </a:lnTo>
                  <a:lnTo>
                    <a:pt x="1710" y="2661"/>
                  </a:lnTo>
                  <a:lnTo>
                    <a:pt x="1675" y="2672"/>
                  </a:lnTo>
                  <a:lnTo>
                    <a:pt x="1639" y="2675"/>
                  </a:lnTo>
                  <a:lnTo>
                    <a:pt x="1603" y="2672"/>
                  </a:lnTo>
                  <a:lnTo>
                    <a:pt x="1569" y="2663"/>
                  </a:lnTo>
                  <a:lnTo>
                    <a:pt x="1535" y="2645"/>
                  </a:lnTo>
                  <a:lnTo>
                    <a:pt x="87" y="1724"/>
                  </a:lnTo>
                  <a:lnTo>
                    <a:pt x="57" y="1699"/>
                  </a:lnTo>
                  <a:lnTo>
                    <a:pt x="34" y="1670"/>
                  </a:lnTo>
                  <a:lnTo>
                    <a:pt x="14" y="1638"/>
                  </a:lnTo>
                  <a:lnTo>
                    <a:pt x="3" y="1603"/>
                  </a:lnTo>
                  <a:lnTo>
                    <a:pt x="0" y="1567"/>
                  </a:lnTo>
                  <a:lnTo>
                    <a:pt x="2" y="1529"/>
                  </a:lnTo>
                  <a:lnTo>
                    <a:pt x="12" y="1494"/>
                  </a:lnTo>
                  <a:lnTo>
                    <a:pt x="28" y="1458"/>
                  </a:lnTo>
                  <a:lnTo>
                    <a:pt x="53" y="1428"/>
                  </a:lnTo>
                  <a:lnTo>
                    <a:pt x="82" y="1403"/>
                  </a:lnTo>
                  <a:lnTo>
                    <a:pt x="114" y="1385"/>
                  </a:lnTo>
                  <a:lnTo>
                    <a:pt x="150" y="1374"/>
                  </a:lnTo>
                  <a:lnTo>
                    <a:pt x="185" y="1369"/>
                  </a:lnTo>
                  <a:lnTo>
                    <a:pt x="223" y="1372"/>
                  </a:lnTo>
                  <a:lnTo>
                    <a:pt x="260" y="1381"/>
                  </a:lnTo>
                  <a:lnTo>
                    <a:pt x="294" y="1399"/>
                  </a:lnTo>
                  <a:lnTo>
                    <a:pt x="1585" y="2222"/>
                  </a:lnTo>
                  <a:lnTo>
                    <a:pt x="3056" y="82"/>
                  </a:lnTo>
                  <a:lnTo>
                    <a:pt x="3083" y="52"/>
                  </a:lnTo>
                  <a:lnTo>
                    <a:pt x="3117" y="27"/>
                  </a:lnTo>
                  <a:lnTo>
                    <a:pt x="3155" y="9"/>
                  </a:lnTo>
                  <a:lnTo>
                    <a:pt x="3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28" name="Freeform 444"/>
          <p:cNvSpPr>
            <a:spLocks noEditPoints="1"/>
          </p:cNvSpPr>
          <p:nvPr/>
        </p:nvSpPr>
        <p:spPr bwMode="auto">
          <a:xfrm>
            <a:off x="4453385" y="3031109"/>
            <a:ext cx="242586" cy="206482"/>
          </a:xfrm>
          <a:custGeom>
            <a:avLst/>
            <a:gdLst>
              <a:gd name="T0" fmla="*/ 1823 w 4066"/>
              <a:gd name="T1" fmla="*/ 3202 h 3459"/>
              <a:gd name="T2" fmla="*/ 2034 w 4066"/>
              <a:gd name="T3" fmla="*/ 3083 h 3459"/>
              <a:gd name="T4" fmla="*/ 3217 w 4066"/>
              <a:gd name="T5" fmla="*/ 2347 h 3459"/>
              <a:gd name="T6" fmla="*/ 3529 w 4066"/>
              <a:gd name="T7" fmla="*/ 2385 h 3459"/>
              <a:gd name="T8" fmla="*/ 3780 w 4066"/>
              <a:gd name="T9" fmla="*/ 2164 h 3459"/>
              <a:gd name="T10" fmla="*/ 368 w 4066"/>
              <a:gd name="T11" fmla="*/ 2287 h 3459"/>
              <a:gd name="T12" fmla="*/ 656 w 4066"/>
              <a:gd name="T13" fmla="*/ 2399 h 3459"/>
              <a:gd name="T14" fmla="*/ 959 w 4066"/>
              <a:gd name="T15" fmla="*/ 2249 h 3459"/>
              <a:gd name="T16" fmla="*/ 3729 w 4066"/>
              <a:gd name="T17" fmla="*/ 1859 h 3459"/>
              <a:gd name="T18" fmla="*/ 2063 w 4066"/>
              <a:gd name="T19" fmla="*/ 4 h 3459"/>
              <a:gd name="T20" fmla="*/ 2162 w 4066"/>
              <a:gd name="T21" fmla="*/ 459 h 3459"/>
              <a:gd name="T22" fmla="*/ 2597 w 4066"/>
              <a:gd name="T23" fmla="*/ 269 h 3459"/>
              <a:gd name="T24" fmla="*/ 3041 w 4066"/>
              <a:gd name="T25" fmla="*/ 363 h 3459"/>
              <a:gd name="T26" fmla="*/ 3344 w 4066"/>
              <a:gd name="T27" fmla="*/ 594 h 3459"/>
              <a:gd name="T28" fmla="*/ 3595 w 4066"/>
              <a:gd name="T29" fmla="*/ 557 h 3459"/>
              <a:gd name="T30" fmla="*/ 3761 w 4066"/>
              <a:gd name="T31" fmla="*/ 505 h 3459"/>
              <a:gd name="T32" fmla="*/ 3839 w 4066"/>
              <a:gd name="T33" fmla="*/ 648 h 3459"/>
              <a:gd name="T34" fmla="*/ 3637 w 4066"/>
              <a:gd name="T35" fmla="*/ 826 h 3459"/>
              <a:gd name="T36" fmla="*/ 4018 w 4066"/>
              <a:gd name="T37" fmla="*/ 1888 h 3459"/>
              <a:gd name="T38" fmla="*/ 4052 w 4066"/>
              <a:gd name="T39" fmla="*/ 2154 h 3459"/>
              <a:gd name="T40" fmla="*/ 3805 w 4066"/>
              <a:gd name="T41" fmla="*/ 2534 h 3459"/>
              <a:gd name="T42" fmla="*/ 3411 w 4066"/>
              <a:gd name="T43" fmla="*/ 2657 h 3459"/>
              <a:gd name="T44" fmla="*/ 2982 w 4066"/>
              <a:gd name="T45" fmla="*/ 2492 h 3459"/>
              <a:gd name="T46" fmla="*/ 2775 w 4066"/>
              <a:gd name="T47" fmla="*/ 2086 h 3459"/>
              <a:gd name="T48" fmla="*/ 2843 w 4066"/>
              <a:gd name="T49" fmla="*/ 1873 h 3459"/>
              <a:gd name="T50" fmla="*/ 3164 w 4066"/>
              <a:gd name="T51" fmla="*/ 792 h 3459"/>
              <a:gd name="T52" fmla="*/ 2878 w 4066"/>
              <a:gd name="T53" fmla="*/ 568 h 3459"/>
              <a:gd name="T54" fmla="*/ 2498 w 4066"/>
              <a:gd name="T55" fmla="*/ 553 h 3459"/>
              <a:gd name="T56" fmla="*/ 2214 w 4066"/>
              <a:gd name="T57" fmla="*/ 808 h 3459"/>
              <a:gd name="T58" fmla="*/ 2272 w 4066"/>
              <a:gd name="T59" fmla="*/ 2887 h 3459"/>
              <a:gd name="T60" fmla="*/ 2520 w 4066"/>
              <a:gd name="T61" fmla="*/ 3202 h 3459"/>
              <a:gd name="T62" fmla="*/ 2794 w 4066"/>
              <a:gd name="T63" fmla="*/ 3301 h 3459"/>
              <a:gd name="T64" fmla="*/ 2699 w 4066"/>
              <a:gd name="T65" fmla="*/ 3455 h 3459"/>
              <a:gd name="T66" fmla="*/ 1282 w 4066"/>
              <a:gd name="T67" fmla="*/ 3387 h 3459"/>
              <a:gd name="T68" fmla="*/ 1341 w 4066"/>
              <a:gd name="T69" fmla="*/ 3214 h 3459"/>
              <a:gd name="T70" fmla="*/ 1657 w 4066"/>
              <a:gd name="T71" fmla="*/ 2996 h 3459"/>
              <a:gd name="T72" fmla="*/ 1902 w 4066"/>
              <a:gd name="T73" fmla="*/ 972 h 3459"/>
              <a:gd name="T74" fmla="*/ 1714 w 4066"/>
              <a:gd name="T75" fmla="*/ 635 h 3459"/>
              <a:gd name="T76" fmla="*/ 1344 w 4066"/>
              <a:gd name="T77" fmla="*/ 526 h 3459"/>
              <a:gd name="T78" fmla="*/ 1016 w 4066"/>
              <a:gd name="T79" fmla="*/ 695 h 3459"/>
              <a:gd name="T80" fmla="*/ 1141 w 4066"/>
              <a:gd name="T81" fmla="*/ 1859 h 3459"/>
              <a:gd name="T82" fmla="*/ 1292 w 4066"/>
              <a:gd name="T83" fmla="*/ 1958 h 3459"/>
              <a:gd name="T84" fmla="*/ 1208 w 4066"/>
              <a:gd name="T85" fmla="*/ 2340 h 3459"/>
              <a:gd name="T86" fmla="*/ 858 w 4066"/>
              <a:gd name="T87" fmla="*/ 2624 h 3459"/>
              <a:gd name="T88" fmla="*/ 437 w 4066"/>
              <a:gd name="T89" fmla="*/ 2624 h 3459"/>
              <a:gd name="T90" fmla="*/ 88 w 4066"/>
              <a:gd name="T91" fmla="*/ 2340 h 3459"/>
              <a:gd name="T92" fmla="*/ 4 w 4066"/>
              <a:gd name="T93" fmla="*/ 1958 h 3459"/>
              <a:gd name="T94" fmla="*/ 154 w 4066"/>
              <a:gd name="T95" fmla="*/ 1859 h 3459"/>
              <a:gd name="T96" fmla="*/ 263 w 4066"/>
              <a:gd name="T97" fmla="*/ 715 h 3459"/>
              <a:gd name="T98" fmla="*/ 246 w 4066"/>
              <a:gd name="T99" fmla="*/ 553 h 3459"/>
              <a:gd name="T100" fmla="*/ 403 w 4066"/>
              <a:gd name="T101" fmla="*/ 505 h 3459"/>
              <a:gd name="T102" fmla="*/ 604 w 4066"/>
              <a:gd name="T103" fmla="*/ 609 h 3459"/>
              <a:gd name="T104" fmla="*/ 869 w 4066"/>
              <a:gd name="T105" fmla="*/ 478 h 3459"/>
              <a:gd name="T106" fmla="*/ 1267 w 4066"/>
              <a:gd name="T107" fmla="*/ 278 h 3459"/>
              <a:gd name="T108" fmla="*/ 1736 w 4066"/>
              <a:gd name="T109" fmla="*/ 346 h 3459"/>
              <a:gd name="T110" fmla="*/ 1933 w 4066"/>
              <a:gd name="T111" fmla="*/ 48 h 3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66" h="3459">
                <a:moveTo>
                  <a:pt x="2034" y="3083"/>
                </a:moveTo>
                <a:lnTo>
                  <a:pt x="1989" y="3087"/>
                </a:lnTo>
                <a:lnTo>
                  <a:pt x="1949" y="3098"/>
                </a:lnTo>
                <a:lnTo>
                  <a:pt x="1912" y="3117"/>
                </a:lnTo>
                <a:lnTo>
                  <a:pt x="1877" y="3140"/>
                </a:lnTo>
                <a:lnTo>
                  <a:pt x="1847" y="3169"/>
                </a:lnTo>
                <a:lnTo>
                  <a:pt x="1823" y="3202"/>
                </a:lnTo>
                <a:lnTo>
                  <a:pt x="2244" y="3202"/>
                </a:lnTo>
                <a:lnTo>
                  <a:pt x="2219" y="3169"/>
                </a:lnTo>
                <a:lnTo>
                  <a:pt x="2189" y="3140"/>
                </a:lnTo>
                <a:lnTo>
                  <a:pt x="2155" y="3117"/>
                </a:lnTo>
                <a:lnTo>
                  <a:pt x="2118" y="3098"/>
                </a:lnTo>
                <a:lnTo>
                  <a:pt x="2077" y="3087"/>
                </a:lnTo>
                <a:lnTo>
                  <a:pt x="2034" y="3083"/>
                </a:lnTo>
                <a:close/>
                <a:moveTo>
                  <a:pt x="3041" y="2116"/>
                </a:moveTo>
                <a:lnTo>
                  <a:pt x="3057" y="2164"/>
                </a:lnTo>
                <a:lnTo>
                  <a:pt x="3080" y="2209"/>
                </a:lnTo>
                <a:lnTo>
                  <a:pt x="3107" y="2249"/>
                </a:lnTo>
                <a:lnTo>
                  <a:pt x="3140" y="2287"/>
                </a:lnTo>
                <a:lnTo>
                  <a:pt x="3176" y="2319"/>
                </a:lnTo>
                <a:lnTo>
                  <a:pt x="3217" y="2347"/>
                </a:lnTo>
                <a:lnTo>
                  <a:pt x="3261" y="2369"/>
                </a:lnTo>
                <a:lnTo>
                  <a:pt x="3309" y="2385"/>
                </a:lnTo>
                <a:lnTo>
                  <a:pt x="3359" y="2396"/>
                </a:lnTo>
                <a:lnTo>
                  <a:pt x="3411" y="2399"/>
                </a:lnTo>
                <a:lnTo>
                  <a:pt x="3427" y="2399"/>
                </a:lnTo>
                <a:lnTo>
                  <a:pt x="3479" y="2396"/>
                </a:lnTo>
                <a:lnTo>
                  <a:pt x="3529" y="2385"/>
                </a:lnTo>
                <a:lnTo>
                  <a:pt x="3576" y="2369"/>
                </a:lnTo>
                <a:lnTo>
                  <a:pt x="3621" y="2347"/>
                </a:lnTo>
                <a:lnTo>
                  <a:pt x="3661" y="2319"/>
                </a:lnTo>
                <a:lnTo>
                  <a:pt x="3698" y="2287"/>
                </a:lnTo>
                <a:lnTo>
                  <a:pt x="3730" y="2249"/>
                </a:lnTo>
                <a:lnTo>
                  <a:pt x="3758" y="2209"/>
                </a:lnTo>
                <a:lnTo>
                  <a:pt x="3780" y="2164"/>
                </a:lnTo>
                <a:lnTo>
                  <a:pt x="3796" y="2116"/>
                </a:lnTo>
                <a:lnTo>
                  <a:pt x="3041" y="2116"/>
                </a:lnTo>
                <a:close/>
                <a:moveTo>
                  <a:pt x="270" y="2116"/>
                </a:moveTo>
                <a:lnTo>
                  <a:pt x="286" y="2164"/>
                </a:lnTo>
                <a:lnTo>
                  <a:pt x="309" y="2209"/>
                </a:lnTo>
                <a:lnTo>
                  <a:pt x="336" y="2249"/>
                </a:lnTo>
                <a:lnTo>
                  <a:pt x="368" y="2287"/>
                </a:lnTo>
                <a:lnTo>
                  <a:pt x="405" y="2319"/>
                </a:lnTo>
                <a:lnTo>
                  <a:pt x="446" y="2347"/>
                </a:lnTo>
                <a:lnTo>
                  <a:pt x="490" y="2369"/>
                </a:lnTo>
                <a:lnTo>
                  <a:pt x="537" y="2385"/>
                </a:lnTo>
                <a:lnTo>
                  <a:pt x="588" y="2396"/>
                </a:lnTo>
                <a:lnTo>
                  <a:pt x="640" y="2399"/>
                </a:lnTo>
                <a:lnTo>
                  <a:pt x="656" y="2399"/>
                </a:lnTo>
                <a:lnTo>
                  <a:pt x="708" y="2396"/>
                </a:lnTo>
                <a:lnTo>
                  <a:pt x="758" y="2385"/>
                </a:lnTo>
                <a:lnTo>
                  <a:pt x="805" y="2369"/>
                </a:lnTo>
                <a:lnTo>
                  <a:pt x="850" y="2347"/>
                </a:lnTo>
                <a:lnTo>
                  <a:pt x="890" y="2319"/>
                </a:lnTo>
                <a:lnTo>
                  <a:pt x="927" y="2287"/>
                </a:lnTo>
                <a:lnTo>
                  <a:pt x="959" y="2249"/>
                </a:lnTo>
                <a:lnTo>
                  <a:pt x="987" y="2209"/>
                </a:lnTo>
                <a:lnTo>
                  <a:pt x="1009" y="2164"/>
                </a:lnTo>
                <a:lnTo>
                  <a:pt x="1025" y="2116"/>
                </a:lnTo>
                <a:lnTo>
                  <a:pt x="270" y="2116"/>
                </a:lnTo>
                <a:close/>
                <a:moveTo>
                  <a:pt x="3419" y="1020"/>
                </a:moveTo>
                <a:lnTo>
                  <a:pt x="3108" y="1859"/>
                </a:lnTo>
                <a:lnTo>
                  <a:pt x="3729" y="1859"/>
                </a:lnTo>
                <a:lnTo>
                  <a:pt x="3419" y="1020"/>
                </a:lnTo>
                <a:close/>
                <a:moveTo>
                  <a:pt x="648" y="1020"/>
                </a:moveTo>
                <a:lnTo>
                  <a:pt x="337" y="1859"/>
                </a:lnTo>
                <a:lnTo>
                  <a:pt x="958" y="1859"/>
                </a:lnTo>
                <a:lnTo>
                  <a:pt x="648" y="1020"/>
                </a:lnTo>
                <a:close/>
                <a:moveTo>
                  <a:pt x="2034" y="0"/>
                </a:moveTo>
                <a:lnTo>
                  <a:pt x="2063" y="4"/>
                </a:lnTo>
                <a:lnTo>
                  <a:pt x="2089" y="14"/>
                </a:lnTo>
                <a:lnTo>
                  <a:pt x="2114" y="28"/>
                </a:lnTo>
                <a:lnTo>
                  <a:pt x="2134" y="48"/>
                </a:lnTo>
                <a:lnTo>
                  <a:pt x="2149" y="73"/>
                </a:lnTo>
                <a:lnTo>
                  <a:pt x="2159" y="100"/>
                </a:lnTo>
                <a:lnTo>
                  <a:pt x="2162" y="128"/>
                </a:lnTo>
                <a:lnTo>
                  <a:pt x="2162" y="459"/>
                </a:lnTo>
                <a:lnTo>
                  <a:pt x="2214" y="416"/>
                </a:lnTo>
                <a:lnTo>
                  <a:pt x="2271" y="379"/>
                </a:lnTo>
                <a:lnTo>
                  <a:pt x="2330" y="346"/>
                </a:lnTo>
                <a:lnTo>
                  <a:pt x="2393" y="317"/>
                </a:lnTo>
                <a:lnTo>
                  <a:pt x="2459" y="295"/>
                </a:lnTo>
                <a:lnTo>
                  <a:pt x="2527" y="279"/>
                </a:lnTo>
                <a:lnTo>
                  <a:pt x="2597" y="269"/>
                </a:lnTo>
                <a:lnTo>
                  <a:pt x="2670" y="267"/>
                </a:lnTo>
                <a:lnTo>
                  <a:pt x="2735" y="269"/>
                </a:lnTo>
                <a:lnTo>
                  <a:pt x="2799" y="278"/>
                </a:lnTo>
                <a:lnTo>
                  <a:pt x="2862" y="291"/>
                </a:lnTo>
                <a:lnTo>
                  <a:pt x="2924" y="310"/>
                </a:lnTo>
                <a:lnTo>
                  <a:pt x="2983" y="333"/>
                </a:lnTo>
                <a:lnTo>
                  <a:pt x="3041" y="363"/>
                </a:lnTo>
                <a:lnTo>
                  <a:pt x="3097" y="396"/>
                </a:lnTo>
                <a:lnTo>
                  <a:pt x="3149" y="435"/>
                </a:lnTo>
                <a:lnTo>
                  <a:pt x="3197" y="478"/>
                </a:lnTo>
                <a:lnTo>
                  <a:pt x="3243" y="525"/>
                </a:lnTo>
                <a:lnTo>
                  <a:pt x="3274" y="555"/>
                </a:lnTo>
                <a:lnTo>
                  <a:pt x="3307" y="577"/>
                </a:lnTo>
                <a:lnTo>
                  <a:pt x="3344" y="594"/>
                </a:lnTo>
                <a:lnTo>
                  <a:pt x="3383" y="606"/>
                </a:lnTo>
                <a:lnTo>
                  <a:pt x="3425" y="610"/>
                </a:lnTo>
                <a:lnTo>
                  <a:pt x="3463" y="609"/>
                </a:lnTo>
                <a:lnTo>
                  <a:pt x="3498" y="603"/>
                </a:lnTo>
                <a:lnTo>
                  <a:pt x="3532" y="592"/>
                </a:lnTo>
                <a:lnTo>
                  <a:pt x="3565" y="577"/>
                </a:lnTo>
                <a:lnTo>
                  <a:pt x="3595" y="557"/>
                </a:lnTo>
                <a:lnTo>
                  <a:pt x="3622" y="532"/>
                </a:lnTo>
                <a:lnTo>
                  <a:pt x="3642" y="516"/>
                </a:lnTo>
                <a:lnTo>
                  <a:pt x="3665" y="505"/>
                </a:lnTo>
                <a:lnTo>
                  <a:pt x="3688" y="498"/>
                </a:lnTo>
                <a:lnTo>
                  <a:pt x="3713" y="495"/>
                </a:lnTo>
                <a:lnTo>
                  <a:pt x="3738" y="498"/>
                </a:lnTo>
                <a:lnTo>
                  <a:pt x="3761" y="505"/>
                </a:lnTo>
                <a:lnTo>
                  <a:pt x="3784" y="516"/>
                </a:lnTo>
                <a:lnTo>
                  <a:pt x="3805" y="532"/>
                </a:lnTo>
                <a:lnTo>
                  <a:pt x="3821" y="553"/>
                </a:lnTo>
                <a:lnTo>
                  <a:pt x="3832" y="576"/>
                </a:lnTo>
                <a:lnTo>
                  <a:pt x="3839" y="599"/>
                </a:lnTo>
                <a:lnTo>
                  <a:pt x="3842" y="624"/>
                </a:lnTo>
                <a:lnTo>
                  <a:pt x="3839" y="648"/>
                </a:lnTo>
                <a:lnTo>
                  <a:pt x="3832" y="672"/>
                </a:lnTo>
                <a:lnTo>
                  <a:pt x="3821" y="694"/>
                </a:lnTo>
                <a:lnTo>
                  <a:pt x="3805" y="715"/>
                </a:lnTo>
                <a:lnTo>
                  <a:pt x="3766" y="749"/>
                </a:lnTo>
                <a:lnTo>
                  <a:pt x="3726" y="779"/>
                </a:lnTo>
                <a:lnTo>
                  <a:pt x="3682" y="805"/>
                </a:lnTo>
                <a:lnTo>
                  <a:pt x="3637" y="826"/>
                </a:lnTo>
                <a:lnTo>
                  <a:pt x="3590" y="844"/>
                </a:lnTo>
                <a:lnTo>
                  <a:pt x="3542" y="857"/>
                </a:lnTo>
                <a:lnTo>
                  <a:pt x="3912" y="1859"/>
                </a:lnTo>
                <a:lnTo>
                  <a:pt x="3938" y="1859"/>
                </a:lnTo>
                <a:lnTo>
                  <a:pt x="3968" y="1863"/>
                </a:lnTo>
                <a:lnTo>
                  <a:pt x="3995" y="1873"/>
                </a:lnTo>
                <a:lnTo>
                  <a:pt x="4018" y="1888"/>
                </a:lnTo>
                <a:lnTo>
                  <a:pt x="4038" y="1907"/>
                </a:lnTo>
                <a:lnTo>
                  <a:pt x="4054" y="1931"/>
                </a:lnTo>
                <a:lnTo>
                  <a:pt x="4063" y="1958"/>
                </a:lnTo>
                <a:lnTo>
                  <a:pt x="4066" y="1988"/>
                </a:lnTo>
                <a:lnTo>
                  <a:pt x="4066" y="2017"/>
                </a:lnTo>
                <a:lnTo>
                  <a:pt x="4063" y="2086"/>
                </a:lnTo>
                <a:lnTo>
                  <a:pt x="4052" y="2154"/>
                </a:lnTo>
                <a:lnTo>
                  <a:pt x="4034" y="2219"/>
                </a:lnTo>
                <a:lnTo>
                  <a:pt x="4010" y="2282"/>
                </a:lnTo>
                <a:lnTo>
                  <a:pt x="3979" y="2340"/>
                </a:lnTo>
                <a:lnTo>
                  <a:pt x="3943" y="2395"/>
                </a:lnTo>
                <a:lnTo>
                  <a:pt x="3902" y="2446"/>
                </a:lnTo>
                <a:lnTo>
                  <a:pt x="3855" y="2492"/>
                </a:lnTo>
                <a:lnTo>
                  <a:pt x="3805" y="2534"/>
                </a:lnTo>
                <a:lnTo>
                  <a:pt x="3749" y="2569"/>
                </a:lnTo>
                <a:lnTo>
                  <a:pt x="3691" y="2600"/>
                </a:lnTo>
                <a:lnTo>
                  <a:pt x="3629" y="2624"/>
                </a:lnTo>
                <a:lnTo>
                  <a:pt x="3564" y="2642"/>
                </a:lnTo>
                <a:lnTo>
                  <a:pt x="3497" y="2653"/>
                </a:lnTo>
                <a:lnTo>
                  <a:pt x="3427" y="2657"/>
                </a:lnTo>
                <a:lnTo>
                  <a:pt x="3411" y="2657"/>
                </a:lnTo>
                <a:lnTo>
                  <a:pt x="3342" y="2653"/>
                </a:lnTo>
                <a:lnTo>
                  <a:pt x="3274" y="2642"/>
                </a:lnTo>
                <a:lnTo>
                  <a:pt x="3209" y="2624"/>
                </a:lnTo>
                <a:lnTo>
                  <a:pt x="3146" y="2600"/>
                </a:lnTo>
                <a:lnTo>
                  <a:pt x="3088" y="2569"/>
                </a:lnTo>
                <a:lnTo>
                  <a:pt x="3033" y="2534"/>
                </a:lnTo>
                <a:lnTo>
                  <a:pt x="2982" y="2492"/>
                </a:lnTo>
                <a:lnTo>
                  <a:pt x="2936" y="2446"/>
                </a:lnTo>
                <a:lnTo>
                  <a:pt x="2894" y="2395"/>
                </a:lnTo>
                <a:lnTo>
                  <a:pt x="2859" y="2340"/>
                </a:lnTo>
                <a:lnTo>
                  <a:pt x="2828" y="2282"/>
                </a:lnTo>
                <a:lnTo>
                  <a:pt x="2804" y="2219"/>
                </a:lnTo>
                <a:lnTo>
                  <a:pt x="2786" y="2154"/>
                </a:lnTo>
                <a:lnTo>
                  <a:pt x="2775" y="2086"/>
                </a:lnTo>
                <a:lnTo>
                  <a:pt x="2771" y="2017"/>
                </a:lnTo>
                <a:lnTo>
                  <a:pt x="2771" y="1988"/>
                </a:lnTo>
                <a:lnTo>
                  <a:pt x="2775" y="1958"/>
                </a:lnTo>
                <a:lnTo>
                  <a:pt x="2785" y="1931"/>
                </a:lnTo>
                <a:lnTo>
                  <a:pt x="2799" y="1907"/>
                </a:lnTo>
                <a:lnTo>
                  <a:pt x="2819" y="1888"/>
                </a:lnTo>
                <a:lnTo>
                  <a:pt x="2843" y="1873"/>
                </a:lnTo>
                <a:lnTo>
                  <a:pt x="2870" y="1863"/>
                </a:lnTo>
                <a:lnTo>
                  <a:pt x="2899" y="1859"/>
                </a:lnTo>
                <a:lnTo>
                  <a:pt x="2925" y="1859"/>
                </a:lnTo>
                <a:lnTo>
                  <a:pt x="3300" y="850"/>
                </a:lnTo>
                <a:lnTo>
                  <a:pt x="3251" y="835"/>
                </a:lnTo>
                <a:lnTo>
                  <a:pt x="3207" y="815"/>
                </a:lnTo>
                <a:lnTo>
                  <a:pt x="3164" y="792"/>
                </a:lnTo>
                <a:lnTo>
                  <a:pt x="3123" y="763"/>
                </a:lnTo>
                <a:lnTo>
                  <a:pt x="3085" y="731"/>
                </a:lnTo>
                <a:lnTo>
                  <a:pt x="3050" y="695"/>
                </a:lnTo>
                <a:lnTo>
                  <a:pt x="3012" y="657"/>
                </a:lnTo>
                <a:lnTo>
                  <a:pt x="2970" y="623"/>
                </a:lnTo>
                <a:lnTo>
                  <a:pt x="2925" y="593"/>
                </a:lnTo>
                <a:lnTo>
                  <a:pt x="2878" y="568"/>
                </a:lnTo>
                <a:lnTo>
                  <a:pt x="2828" y="550"/>
                </a:lnTo>
                <a:lnTo>
                  <a:pt x="2777" y="535"/>
                </a:lnTo>
                <a:lnTo>
                  <a:pt x="2724" y="526"/>
                </a:lnTo>
                <a:lnTo>
                  <a:pt x="2670" y="524"/>
                </a:lnTo>
                <a:lnTo>
                  <a:pt x="2610" y="527"/>
                </a:lnTo>
                <a:lnTo>
                  <a:pt x="2554" y="537"/>
                </a:lnTo>
                <a:lnTo>
                  <a:pt x="2498" y="553"/>
                </a:lnTo>
                <a:lnTo>
                  <a:pt x="2446" y="576"/>
                </a:lnTo>
                <a:lnTo>
                  <a:pt x="2398" y="603"/>
                </a:lnTo>
                <a:lnTo>
                  <a:pt x="2352" y="635"/>
                </a:lnTo>
                <a:lnTo>
                  <a:pt x="2310" y="673"/>
                </a:lnTo>
                <a:lnTo>
                  <a:pt x="2273" y="714"/>
                </a:lnTo>
                <a:lnTo>
                  <a:pt x="2241" y="760"/>
                </a:lnTo>
                <a:lnTo>
                  <a:pt x="2214" y="808"/>
                </a:lnTo>
                <a:lnTo>
                  <a:pt x="2192" y="861"/>
                </a:lnTo>
                <a:lnTo>
                  <a:pt x="2176" y="915"/>
                </a:lnTo>
                <a:lnTo>
                  <a:pt x="2166" y="972"/>
                </a:lnTo>
                <a:lnTo>
                  <a:pt x="2162" y="1031"/>
                </a:lnTo>
                <a:lnTo>
                  <a:pt x="2162" y="2842"/>
                </a:lnTo>
                <a:lnTo>
                  <a:pt x="2219" y="2862"/>
                </a:lnTo>
                <a:lnTo>
                  <a:pt x="2272" y="2887"/>
                </a:lnTo>
                <a:lnTo>
                  <a:pt x="2323" y="2918"/>
                </a:lnTo>
                <a:lnTo>
                  <a:pt x="2368" y="2954"/>
                </a:lnTo>
                <a:lnTo>
                  <a:pt x="2409" y="2996"/>
                </a:lnTo>
                <a:lnTo>
                  <a:pt x="2446" y="3041"/>
                </a:lnTo>
                <a:lnTo>
                  <a:pt x="2477" y="3091"/>
                </a:lnTo>
                <a:lnTo>
                  <a:pt x="2502" y="3145"/>
                </a:lnTo>
                <a:lnTo>
                  <a:pt x="2520" y="3202"/>
                </a:lnTo>
                <a:lnTo>
                  <a:pt x="2670" y="3202"/>
                </a:lnTo>
                <a:lnTo>
                  <a:pt x="2699" y="3204"/>
                </a:lnTo>
                <a:lnTo>
                  <a:pt x="2727" y="3214"/>
                </a:lnTo>
                <a:lnTo>
                  <a:pt x="2750" y="3230"/>
                </a:lnTo>
                <a:lnTo>
                  <a:pt x="2770" y="3250"/>
                </a:lnTo>
                <a:lnTo>
                  <a:pt x="2785" y="3274"/>
                </a:lnTo>
                <a:lnTo>
                  <a:pt x="2794" y="3301"/>
                </a:lnTo>
                <a:lnTo>
                  <a:pt x="2798" y="3330"/>
                </a:lnTo>
                <a:lnTo>
                  <a:pt x="2794" y="3360"/>
                </a:lnTo>
                <a:lnTo>
                  <a:pt x="2785" y="3387"/>
                </a:lnTo>
                <a:lnTo>
                  <a:pt x="2770" y="3411"/>
                </a:lnTo>
                <a:lnTo>
                  <a:pt x="2750" y="3430"/>
                </a:lnTo>
                <a:lnTo>
                  <a:pt x="2727" y="3447"/>
                </a:lnTo>
                <a:lnTo>
                  <a:pt x="2699" y="3455"/>
                </a:lnTo>
                <a:lnTo>
                  <a:pt x="2670" y="3459"/>
                </a:lnTo>
                <a:lnTo>
                  <a:pt x="1397" y="3459"/>
                </a:lnTo>
                <a:lnTo>
                  <a:pt x="1368" y="3455"/>
                </a:lnTo>
                <a:lnTo>
                  <a:pt x="1341" y="3447"/>
                </a:lnTo>
                <a:lnTo>
                  <a:pt x="1316" y="3430"/>
                </a:lnTo>
                <a:lnTo>
                  <a:pt x="1297" y="3411"/>
                </a:lnTo>
                <a:lnTo>
                  <a:pt x="1282" y="3387"/>
                </a:lnTo>
                <a:lnTo>
                  <a:pt x="1272" y="3360"/>
                </a:lnTo>
                <a:lnTo>
                  <a:pt x="1268" y="3330"/>
                </a:lnTo>
                <a:lnTo>
                  <a:pt x="1272" y="3301"/>
                </a:lnTo>
                <a:lnTo>
                  <a:pt x="1282" y="3274"/>
                </a:lnTo>
                <a:lnTo>
                  <a:pt x="1297" y="3250"/>
                </a:lnTo>
                <a:lnTo>
                  <a:pt x="1316" y="3230"/>
                </a:lnTo>
                <a:lnTo>
                  <a:pt x="1341" y="3214"/>
                </a:lnTo>
                <a:lnTo>
                  <a:pt x="1368" y="3204"/>
                </a:lnTo>
                <a:lnTo>
                  <a:pt x="1397" y="3202"/>
                </a:lnTo>
                <a:lnTo>
                  <a:pt x="1546" y="3202"/>
                </a:lnTo>
                <a:lnTo>
                  <a:pt x="1565" y="3145"/>
                </a:lnTo>
                <a:lnTo>
                  <a:pt x="1590" y="3091"/>
                </a:lnTo>
                <a:lnTo>
                  <a:pt x="1621" y="3041"/>
                </a:lnTo>
                <a:lnTo>
                  <a:pt x="1657" y="2996"/>
                </a:lnTo>
                <a:lnTo>
                  <a:pt x="1698" y="2954"/>
                </a:lnTo>
                <a:lnTo>
                  <a:pt x="1745" y="2918"/>
                </a:lnTo>
                <a:lnTo>
                  <a:pt x="1794" y="2887"/>
                </a:lnTo>
                <a:lnTo>
                  <a:pt x="1847" y="2862"/>
                </a:lnTo>
                <a:lnTo>
                  <a:pt x="1904" y="2842"/>
                </a:lnTo>
                <a:lnTo>
                  <a:pt x="1904" y="1031"/>
                </a:lnTo>
                <a:lnTo>
                  <a:pt x="1902" y="972"/>
                </a:lnTo>
                <a:lnTo>
                  <a:pt x="1892" y="915"/>
                </a:lnTo>
                <a:lnTo>
                  <a:pt x="1875" y="861"/>
                </a:lnTo>
                <a:lnTo>
                  <a:pt x="1854" y="808"/>
                </a:lnTo>
                <a:lnTo>
                  <a:pt x="1825" y="760"/>
                </a:lnTo>
                <a:lnTo>
                  <a:pt x="1793" y="714"/>
                </a:lnTo>
                <a:lnTo>
                  <a:pt x="1756" y="673"/>
                </a:lnTo>
                <a:lnTo>
                  <a:pt x="1714" y="635"/>
                </a:lnTo>
                <a:lnTo>
                  <a:pt x="1670" y="603"/>
                </a:lnTo>
                <a:lnTo>
                  <a:pt x="1620" y="576"/>
                </a:lnTo>
                <a:lnTo>
                  <a:pt x="1568" y="553"/>
                </a:lnTo>
                <a:lnTo>
                  <a:pt x="1514" y="537"/>
                </a:lnTo>
                <a:lnTo>
                  <a:pt x="1456" y="527"/>
                </a:lnTo>
                <a:lnTo>
                  <a:pt x="1397" y="524"/>
                </a:lnTo>
                <a:lnTo>
                  <a:pt x="1344" y="526"/>
                </a:lnTo>
                <a:lnTo>
                  <a:pt x="1290" y="535"/>
                </a:lnTo>
                <a:lnTo>
                  <a:pt x="1239" y="550"/>
                </a:lnTo>
                <a:lnTo>
                  <a:pt x="1188" y="568"/>
                </a:lnTo>
                <a:lnTo>
                  <a:pt x="1141" y="593"/>
                </a:lnTo>
                <a:lnTo>
                  <a:pt x="1097" y="623"/>
                </a:lnTo>
                <a:lnTo>
                  <a:pt x="1055" y="657"/>
                </a:lnTo>
                <a:lnTo>
                  <a:pt x="1016" y="695"/>
                </a:lnTo>
                <a:lnTo>
                  <a:pt x="982" y="731"/>
                </a:lnTo>
                <a:lnTo>
                  <a:pt x="943" y="763"/>
                </a:lnTo>
                <a:lnTo>
                  <a:pt x="903" y="792"/>
                </a:lnTo>
                <a:lnTo>
                  <a:pt x="859" y="815"/>
                </a:lnTo>
                <a:lnTo>
                  <a:pt x="815" y="835"/>
                </a:lnTo>
                <a:lnTo>
                  <a:pt x="768" y="850"/>
                </a:lnTo>
                <a:lnTo>
                  <a:pt x="1141" y="1859"/>
                </a:lnTo>
                <a:lnTo>
                  <a:pt x="1167" y="1859"/>
                </a:lnTo>
                <a:lnTo>
                  <a:pt x="1197" y="1863"/>
                </a:lnTo>
                <a:lnTo>
                  <a:pt x="1224" y="1873"/>
                </a:lnTo>
                <a:lnTo>
                  <a:pt x="1247" y="1888"/>
                </a:lnTo>
                <a:lnTo>
                  <a:pt x="1267" y="1907"/>
                </a:lnTo>
                <a:lnTo>
                  <a:pt x="1283" y="1931"/>
                </a:lnTo>
                <a:lnTo>
                  <a:pt x="1292" y="1958"/>
                </a:lnTo>
                <a:lnTo>
                  <a:pt x="1295" y="1988"/>
                </a:lnTo>
                <a:lnTo>
                  <a:pt x="1295" y="2017"/>
                </a:lnTo>
                <a:lnTo>
                  <a:pt x="1292" y="2086"/>
                </a:lnTo>
                <a:lnTo>
                  <a:pt x="1281" y="2154"/>
                </a:lnTo>
                <a:lnTo>
                  <a:pt x="1263" y="2219"/>
                </a:lnTo>
                <a:lnTo>
                  <a:pt x="1239" y="2282"/>
                </a:lnTo>
                <a:lnTo>
                  <a:pt x="1208" y="2340"/>
                </a:lnTo>
                <a:lnTo>
                  <a:pt x="1172" y="2395"/>
                </a:lnTo>
                <a:lnTo>
                  <a:pt x="1130" y="2446"/>
                </a:lnTo>
                <a:lnTo>
                  <a:pt x="1084" y="2492"/>
                </a:lnTo>
                <a:lnTo>
                  <a:pt x="1034" y="2534"/>
                </a:lnTo>
                <a:lnTo>
                  <a:pt x="978" y="2569"/>
                </a:lnTo>
                <a:lnTo>
                  <a:pt x="920" y="2600"/>
                </a:lnTo>
                <a:lnTo>
                  <a:pt x="858" y="2624"/>
                </a:lnTo>
                <a:lnTo>
                  <a:pt x="793" y="2642"/>
                </a:lnTo>
                <a:lnTo>
                  <a:pt x="725" y="2653"/>
                </a:lnTo>
                <a:lnTo>
                  <a:pt x="656" y="2657"/>
                </a:lnTo>
                <a:lnTo>
                  <a:pt x="640" y="2657"/>
                </a:lnTo>
                <a:lnTo>
                  <a:pt x="571" y="2653"/>
                </a:lnTo>
                <a:lnTo>
                  <a:pt x="503" y="2642"/>
                </a:lnTo>
                <a:lnTo>
                  <a:pt x="437" y="2624"/>
                </a:lnTo>
                <a:lnTo>
                  <a:pt x="375" y="2600"/>
                </a:lnTo>
                <a:lnTo>
                  <a:pt x="317" y="2569"/>
                </a:lnTo>
                <a:lnTo>
                  <a:pt x="262" y="2534"/>
                </a:lnTo>
                <a:lnTo>
                  <a:pt x="211" y="2492"/>
                </a:lnTo>
                <a:lnTo>
                  <a:pt x="165" y="2446"/>
                </a:lnTo>
                <a:lnTo>
                  <a:pt x="123" y="2395"/>
                </a:lnTo>
                <a:lnTo>
                  <a:pt x="88" y="2340"/>
                </a:lnTo>
                <a:lnTo>
                  <a:pt x="57" y="2282"/>
                </a:lnTo>
                <a:lnTo>
                  <a:pt x="32" y="2219"/>
                </a:lnTo>
                <a:lnTo>
                  <a:pt x="15" y="2154"/>
                </a:lnTo>
                <a:lnTo>
                  <a:pt x="4" y="2086"/>
                </a:lnTo>
                <a:lnTo>
                  <a:pt x="0" y="2017"/>
                </a:lnTo>
                <a:lnTo>
                  <a:pt x="0" y="1988"/>
                </a:lnTo>
                <a:lnTo>
                  <a:pt x="4" y="1958"/>
                </a:lnTo>
                <a:lnTo>
                  <a:pt x="14" y="1931"/>
                </a:lnTo>
                <a:lnTo>
                  <a:pt x="28" y="1907"/>
                </a:lnTo>
                <a:lnTo>
                  <a:pt x="48" y="1888"/>
                </a:lnTo>
                <a:lnTo>
                  <a:pt x="72" y="1873"/>
                </a:lnTo>
                <a:lnTo>
                  <a:pt x="99" y="1863"/>
                </a:lnTo>
                <a:lnTo>
                  <a:pt x="128" y="1859"/>
                </a:lnTo>
                <a:lnTo>
                  <a:pt x="154" y="1859"/>
                </a:lnTo>
                <a:lnTo>
                  <a:pt x="525" y="857"/>
                </a:lnTo>
                <a:lnTo>
                  <a:pt x="477" y="844"/>
                </a:lnTo>
                <a:lnTo>
                  <a:pt x="430" y="826"/>
                </a:lnTo>
                <a:lnTo>
                  <a:pt x="384" y="805"/>
                </a:lnTo>
                <a:lnTo>
                  <a:pt x="341" y="779"/>
                </a:lnTo>
                <a:lnTo>
                  <a:pt x="300" y="749"/>
                </a:lnTo>
                <a:lnTo>
                  <a:pt x="263" y="715"/>
                </a:lnTo>
                <a:lnTo>
                  <a:pt x="246" y="694"/>
                </a:lnTo>
                <a:lnTo>
                  <a:pt x="235" y="672"/>
                </a:lnTo>
                <a:lnTo>
                  <a:pt x="227" y="648"/>
                </a:lnTo>
                <a:lnTo>
                  <a:pt x="225" y="624"/>
                </a:lnTo>
                <a:lnTo>
                  <a:pt x="227" y="599"/>
                </a:lnTo>
                <a:lnTo>
                  <a:pt x="235" y="576"/>
                </a:lnTo>
                <a:lnTo>
                  <a:pt x="246" y="553"/>
                </a:lnTo>
                <a:lnTo>
                  <a:pt x="263" y="532"/>
                </a:lnTo>
                <a:lnTo>
                  <a:pt x="283" y="516"/>
                </a:lnTo>
                <a:lnTo>
                  <a:pt x="305" y="505"/>
                </a:lnTo>
                <a:lnTo>
                  <a:pt x="328" y="498"/>
                </a:lnTo>
                <a:lnTo>
                  <a:pt x="353" y="495"/>
                </a:lnTo>
                <a:lnTo>
                  <a:pt x="378" y="498"/>
                </a:lnTo>
                <a:lnTo>
                  <a:pt x="403" y="505"/>
                </a:lnTo>
                <a:lnTo>
                  <a:pt x="425" y="516"/>
                </a:lnTo>
                <a:lnTo>
                  <a:pt x="445" y="532"/>
                </a:lnTo>
                <a:lnTo>
                  <a:pt x="472" y="557"/>
                </a:lnTo>
                <a:lnTo>
                  <a:pt x="503" y="577"/>
                </a:lnTo>
                <a:lnTo>
                  <a:pt x="535" y="592"/>
                </a:lnTo>
                <a:lnTo>
                  <a:pt x="569" y="603"/>
                </a:lnTo>
                <a:lnTo>
                  <a:pt x="604" y="609"/>
                </a:lnTo>
                <a:lnTo>
                  <a:pt x="641" y="610"/>
                </a:lnTo>
                <a:lnTo>
                  <a:pt x="683" y="605"/>
                </a:lnTo>
                <a:lnTo>
                  <a:pt x="722" y="594"/>
                </a:lnTo>
                <a:lnTo>
                  <a:pt x="759" y="577"/>
                </a:lnTo>
                <a:lnTo>
                  <a:pt x="794" y="555"/>
                </a:lnTo>
                <a:lnTo>
                  <a:pt x="824" y="525"/>
                </a:lnTo>
                <a:lnTo>
                  <a:pt x="869" y="478"/>
                </a:lnTo>
                <a:lnTo>
                  <a:pt x="917" y="435"/>
                </a:lnTo>
                <a:lnTo>
                  <a:pt x="971" y="396"/>
                </a:lnTo>
                <a:lnTo>
                  <a:pt x="1025" y="363"/>
                </a:lnTo>
                <a:lnTo>
                  <a:pt x="1083" y="333"/>
                </a:lnTo>
                <a:lnTo>
                  <a:pt x="1142" y="310"/>
                </a:lnTo>
                <a:lnTo>
                  <a:pt x="1204" y="291"/>
                </a:lnTo>
                <a:lnTo>
                  <a:pt x="1267" y="278"/>
                </a:lnTo>
                <a:lnTo>
                  <a:pt x="1331" y="269"/>
                </a:lnTo>
                <a:lnTo>
                  <a:pt x="1397" y="267"/>
                </a:lnTo>
                <a:lnTo>
                  <a:pt x="1469" y="269"/>
                </a:lnTo>
                <a:lnTo>
                  <a:pt x="1540" y="279"/>
                </a:lnTo>
                <a:lnTo>
                  <a:pt x="1608" y="295"/>
                </a:lnTo>
                <a:lnTo>
                  <a:pt x="1673" y="317"/>
                </a:lnTo>
                <a:lnTo>
                  <a:pt x="1736" y="346"/>
                </a:lnTo>
                <a:lnTo>
                  <a:pt x="1795" y="379"/>
                </a:lnTo>
                <a:lnTo>
                  <a:pt x="1852" y="416"/>
                </a:lnTo>
                <a:lnTo>
                  <a:pt x="1904" y="459"/>
                </a:lnTo>
                <a:lnTo>
                  <a:pt x="1904" y="128"/>
                </a:lnTo>
                <a:lnTo>
                  <a:pt x="1908" y="100"/>
                </a:lnTo>
                <a:lnTo>
                  <a:pt x="1918" y="73"/>
                </a:lnTo>
                <a:lnTo>
                  <a:pt x="1933" y="48"/>
                </a:lnTo>
                <a:lnTo>
                  <a:pt x="1952" y="28"/>
                </a:lnTo>
                <a:lnTo>
                  <a:pt x="1977" y="14"/>
                </a:lnTo>
                <a:lnTo>
                  <a:pt x="2004" y="4"/>
                </a:lnTo>
                <a:lnTo>
                  <a:pt x="203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29" name="Freeform 449"/>
          <p:cNvSpPr>
            <a:spLocks noEditPoints="1"/>
          </p:cNvSpPr>
          <p:nvPr/>
        </p:nvSpPr>
        <p:spPr bwMode="auto">
          <a:xfrm>
            <a:off x="1610222" y="3007885"/>
            <a:ext cx="299684" cy="266645"/>
          </a:xfrm>
          <a:custGeom>
            <a:avLst/>
            <a:gdLst>
              <a:gd name="T0" fmla="*/ 271 w 3853"/>
              <a:gd name="T1" fmla="*/ 2732 h 3428"/>
              <a:gd name="T2" fmla="*/ 349 w 3853"/>
              <a:gd name="T3" fmla="*/ 2776 h 3428"/>
              <a:gd name="T4" fmla="*/ 3566 w 3853"/>
              <a:gd name="T5" fmla="*/ 2750 h 3428"/>
              <a:gd name="T6" fmla="*/ 3593 w 3853"/>
              <a:gd name="T7" fmla="*/ 2578 h 3428"/>
              <a:gd name="T8" fmla="*/ 1835 w 3853"/>
              <a:gd name="T9" fmla="*/ 2137 h 3428"/>
              <a:gd name="T10" fmla="*/ 1769 w 3853"/>
              <a:gd name="T11" fmla="*/ 2157 h 3428"/>
              <a:gd name="T12" fmla="*/ 1282 w 3853"/>
              <a:gd name="T13" fmla="*/ 1735 h 3428"/>
              <a:gd name="T14" fmla="*/ 811 w 3853"/>
              <a:gd name="T15" fmla="*/ 2217 h 3428"/>
              <a:gd name="T16" fmla="*/ 735 w 3853"/>
              <a:gd name="T17" fmla="*/ 2196 h 3428"/>
              <a:gd name="T18" fmla="*/ 709 w 3853"/>
              <a:gd name="T19" fmla="*/ 2113 h 3428"/>
              <a:gd name="T20" fmla="*/ 1232 w 3853"/>
              <a:gd name="T21" fmla="*/ 1540 h 3428"/>
              <a:gd name="T22" fmla="*/ 1317 w 3853"/>
              <a:gd name="T23" fmla="*/ 1537 h 3428"/>
              <a:gd name="T24" fmla="*/ 349 w 3853"/>
              <a:gd name="T25" fmla="*/ 880 h 3428"/>
              <a:gd name="T26" fmla="*/ 271 w 3853"/>
              <a:gd name="T27" fmla="*/ 924 h 3428"/>
              <a:gd name="T28" fmla="*/ 3593 w 3853"/>
              <a:gd name="T29" fmla="*/ 2405 h 3428"/>
              <a:gd name="T30" fmla="*/ 3566 w 3853"/>
              <a:gd name="T31" fmla="*/ 905 h 3428"/>
              <a:gd name="T32" fmla="*/ 2807 w 3853"/>
              <a:gd name="T33" fmla="*/ 880 h 3428"/>
              <a:gd name="T34" fmla="*/ 3327 w 3853"/>
              <a:gd name="T35" fmla="*/ 27 h 3428"/>
              <a:gd name="T36" fmla="*/ 3355 w 3853"/>
              <a:gd name="T37" fmla="*/ 460 h 3428"/>
              <a:gd name="T38" fmla="*/ 3313 w 3853"/>
              <a:gd name="T39" fmla="*/ 535 h 3428"/>
              <a:gd name="T40" fmla="*/ 3245 w 3853"/>
              <a:gd name="T41" fmla="*/ 544 h 3428"/>
              <a:gd name="T42" fmla="*/ 3185 w 3853"/>
              <a:gd name="T43" fmla="*/ 485 h 3428"/>
              <a:gd name="T44" fmla="*/ 3503 w 3853"/>
              <a:gd name="T45" fmla="*/ 620 h 3428"/>
              <a:gd name="T46" fmla="*/ 3680 w 3853"/>
              <a:gd name="T47" fmla="*/ 668 h 3428"/>
              <a:gd name="T48" fmla="*/ 3805 w 3853"/>
              <a:gd name="T49" fmla="*/ 793 h 3428"/>
              <a:gd name="T50" fmla="*/ 3853 w 3853"/>
              <a:gd name="T51" fmla="*/ 969 h 3428"/>
              <a:gd name="T52" fmla="*/ 3825 w 3853"/>
              <a:gd name="T53" fmla="*/ 2822 h 3428"/>
              <a:gd name="T54" fmla="*/ 3717 w 3853"/>
              <a:gd name="T55" fmla="*/ 2962 h 3428"/>
              <a:gd name="T56" fmla="*/ 3551 w 3853"/>
              <a:gd name="T57" fmla="*/ 3032 h 3428"/>
              <a:gd name="T58" fmla="*/ 2956 w 3853"/>
              <a:gd name="T59" fmla="*/ 3169 h 3428"/>
              <a:gd name="T60" fmla="*/ 3056 w 3853"/>
              <a:gd name="T61" fmla="*/ 3218 h 3428"/>
              <a:gd name="T62" fmla="*/ 3082 w 3853"/>
              <a:gd name="T63" fmla="*/ 3329 h 3428"/>
              <a:gd name="T64" fmla="*/ 3013 w 3853"/>
              <a:gd name="T65" fmla="*/ 3416 h 3428"/>
              <a:gd name="T66" fmla="*/ 867 w 3853"/>
              <a:gd name="T67" fmla="*/ 3425 h 3428"/>
              <a:gd name="T68" fmla="*/ 780 w 3853"/>
              <a:gd name="T69" fmla="*/ 3356 h 3428"/>
              <a:gd name="T70" fmla="*/ 780 w 3853"/>
              <a:gd name="T71" fmla="*/ 3242 h 3428"/>
              <a:gd name="T72" fmla="*/ 867 w 3853"/>
              <a:gd name="T73" fmla="*/ 3173 h 3428"/>
              <a:gd name="T74" fmla="*/ 349 w 3853"/>
              <a:gd name="T75" fmla="*/ 3036 h 3428"/>
              <a:gd name="T76" fmla="*/ 173 w 3853"/>
              <a:gd name="T77" fmla="*/ 2988 h 3428"/>
              <a:gd name="T78" fmla="*/ 48 w 3853"/>
              <a:gd name="T79" fmla="*/ 2863 h 3428"/>
              <a:gd name="T80" fmla="*/ 0 w 3853"/>
              <a:gd name="T81" fmla="*/ 2686 h 3428"/>
              <a:gd name="T82" fmla="*/ 27 w 3853"/>
              <a:gd name="T83" fmla="*/ 833 h 3428"/>
              <a:gd name="T84" fmla="*/ 136 w 3853"/>
              <a:gd name="T85" fmla="*/ 693 h 3428"/>
              <a:gd name="T86" fmla="*/ 302 w 3853"/>
              <a:gd name="T87" fmla="*/ 624 h 3428"/>
              <a:gd name="T88" fmla="*/ 2962 w 3853"/>
              <a:gd name="T89" fmla="*/ 322 h 3428"/>
              <a:gd name="T90" fmla="*/ 2876 w 3853"/>
              <a:gd name="T91" fmla="*/ 315 h 3428"/>
              <a:gd name="T92" fmla="*/ 2839 w 3853"/>
              <a:gd name="T93" fmla="*/ 237 h 3428"/>
              <a:gd name="T94" fmla="*/ 2889 w 3853"/>
              <a:gd name="T95" fmla="*/ 166 h 3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53" h="3428">
                <a:moveTo>
                  <a:pt x="260" y="2578"/>
                </a:moveTo>
                <a:lnTo>
                  <a:pt x="260" y="2686"/>
                </a:lnTo>
                <a:lnTo>
                  <a:pt x="263" y="2711"/>
                </a:lnTo>
                <a:lnTo>
                  <a:pt x="271" y="2732"/>
                </a:lnTo>
                <a:lnTo>
                  <a:pt x="285" y="2750"/>
                </a:lnTo>
                <a:lnTo>
                  <a:pt x="304" y="2764"/>
                </a:lnTo>
                <a:lnTo>
                  <a:pt x="325" y="2773"/>
                </a:lnTo>
                <a:lnTo>
                  <a:pt x="349" y="2776"/>
                </a:lnTo>
                <a:lnTo>
                  <a:pt x="3503" y="2776"/>
                </a:lnTo>
                <a:lnTo>
                  <a:pt x="3528" y="2773"/>
                </a:lnTo>
                <a:lnTo>
                  <a:pt x="3549" y="2764"/>
                </a:lnTo>
                <a:lnTo>
                  <a:pt x="3566" y="2750"/>
                </a:lnTo>
                <a:lnTo>
                  <a:pt x="3580" y="2732"/>
                </a:lnTo>
                <a:lnTo>
                  <a:pt x="3590" y="2711"/>
                </a:lnTo>
                <a:lnTo>
                  <a:pt x="3593" y="2686"/>
                </a:lnTo>
                <a:lnTo>
                  <a:pt x="3593" y="2578"/>
                </a:lnTo>
                <a:lnTo>
                  <a:pt x="260" y="2578"/>
                </a:lnTo>
                <a:close/>
                <a:moveTo>
                  <a:pt x="2807" y="880"/>
                </a:moveTo>
                <a:lnTo>
                  <a:pt x="1848" y="2124"/>
                </a:lnTo>
                <a:lnTo>
                  <a:pt x="1835" y="2137"/>
                </a:lnTo>
                <a:lnTo>
                  <a:pt x="1821" y="2148"/>
                </a:lnTo>
                <a:lnTo>
                  <a:pt x="1805" y="2155"/>
                </a:lnTo>
                <a:lnTo>
                  <a:pt x="1787" y="2157"/>
                </a:lnTo>
                <a:lnTo>
                  <a:pt x="1769" y="2157"/>
                </a:lnTo>
                <a:lnTo>
                  <a:pt x="1751" y="2154"/>
                </a:lnTo>
                <a:lnTo>
                  <a:pt x="1736" y="2147"/>
                </a:lnTo>
                <a:lnTo>
                  <a:pt x="1721" y="2135"/>
                </a:lnTo>
                <a:lnTo>
                  <a:pt x="1282" y="1735"/>
                </a:lnTo>
                <a:lnTo>
                  <a:pt x="856" y="2191"/>
                </a:lnTo>
                <a:lnTo>
                  <a:pt x="842" y="2203"/>
                </a:lnTo>
                <a:lnTo>
                  <a:pt x="827" y="2212"/>
                </a:lnTo>
                <a:lnTo>
                  <a:pt x="811" y="2217"/>
                </a:lnTo>
                <a:lnTo>
                  <a:pt x="793" y="2219"/>
                </a:lnTo>
                <a:lnTo>
                  <a:pt x="772" y="2215"/>
                </a:lnTo>
                <a:lnTo>
                  <a:pt x="752" y="2208"/>
                </a:lnTo>
                <a:lnTo>
                  <a:pt x="735" y="2196"/>
                </a:lnTo>
                <a:lnTo>
                  <a:pt x="719" y="2177"/>
                </a:lnTo>
                <a:lnTo>
                  <a:pt x="710" y="2157"/>
                </a:lnTo>
                <a:lnTo>
                  <a:pt x="706" y="2135"/>
                </a:lnTo>
                <a:lnTo>
                  <a:pt x="709" y="2113"/>
                </a:lnTo>
                <a:lnTo>
                  <a:pt x="716" y="2092"/>
                </a:lnTo>
                <a:lnTo>
                  <a:pt x="730" y="2073"/>
                </a:lnTo>
                <a:lnTo>
                  <a:pt x="1214" y="1554"/>
                </a:lnTo>
                <a:lnTo>
                  <a:pt x="1232" y="1540"/>
                </a:lnTo>
                <a:lnTo>
                  <a:pt x="1253" y="1531"/>
                </a:lnTo>
                <a:lnTo>
                  <a:pt x="1274" y="1527"/>
                </a:lnTo>
                <a:lnTo>
                  <a:pt x="1296" y="1530"/>
                </a:lnTo>
                <a:lnTo>
                  <a:pt x="1317" y="1537"/>
                </a:lnTo>
                <a:lnTo>
                  <a:pt x="1336" y="1549"/>
                </a:lnTo>
                <a:lnTo>
                  <a:pt x="1769" y="1944"/>
                </a:lnTo>
                <a:lnTo>
                  <a:pt x="2589" y="880"/>
                </a:lnTo>
                <a:lnTo>
                  <a:pt x="349" y="880"/>
                </a:lnTo>
                <a:lnTo>
                  <a:pt x="325" y="882"/>
                </a:lnTo>
                <a:lnTo>
                  <a:pt x="304" y="891"/>
                </a:lnTo>
                <a:lnTo>
                  <a:pt x="285" y="905"/>
                </a:lnTo>
                <a:lnTo>
                  <a:pt x="271" y="924"/>
                </a:lnTo>
                <a:lnTo>
                  <a:pt x="263" y="945"/>
                </a:lnTo>
                <a:lnTo>
                  <a:pt x="260" y="969"/>
                </a:lnTo>
                <a:lnTo>
                  <a:pt x="260" y="2405"/>
                </a:lnTo>
                <a:lnTo>
                  <a:pt x="3593" y="2405"/>
                </a:lnTo>
                <a:lnTo>
                  <a:pt x="3593" y="969"/>
                </a:lnTo>
                <a:lnTo>
                  <a:pt x="3590" y="945"/>
                </a:lnTo>
                <a:lnTo>
                  <a:pt x="3580" y="924"/>
                </a:lnTo>
                <a:lnTo>
                  <a:pt x="3566" y="905"/>
                </a:lnTo>
                <a:lnTo>
                  <a:pt x="3549" y="891"/>
                </a:lnTo>
                <a:lnTo>
                  <a:pt x="3528" y="882"/>
                </a:lnTo>
                <a:lnTo>
                  <a:pt x="3503" y="880"/>
                </a:lnTo>
                <a:lnTo>
                  <a:pt x="2807" y="880"/>
                </a:lnTo>
                <a:close/>
                <a:moveTo>
                  <a:pt x="3269" y="0"/>
                </a:moveTo>
                <a:lnTo>
                  <a:pt x="3290" y="5"/>
                </a:lnTo>
                <a:lnTo>
                  <a:pt x="3309" y="13"/>
                </a:lnTo>
                <a:lnTo>
                  <a:pt x="3327" y="27"/>
                </a:lnTo>
                <a:lnTo>
                  <a:pt x="3339" y="44"/>
                </a:lnTo>
                <a:lnTo>
                  <a:pt x="3347" y="64"/>
                </a:lnTo>
                <a:lnTo>
                  <a:pt x="3350" y="85"/>
                </a:lnTo>
                <a:lnTo>
                  <a:pt x="3355" y="460"/>
                </a:lnTo>
                <a:lnTo>
                  <a:pt x="3351" y="484"/>
                </a:lnTo>
                <a:lnTo>
                  <a:pt x="3343" y="505"/>
                </a:lnTo>
                <a:lnTo>
                  <a:pt x="3330" y="522"/>
                </a:lnTo>
                <a:lnTo>
                  <a:pt x="3313" y="535"/>
                </a:lnTo>
                <a:lnTo>
                  <a:pt x="3292" y="544"/>
                </a:lnTo>
                <a:lnTo>
                  <a:pt x="3269" y="548"/>
                </a:lnTo>
                <a:lnTo>
                  <a:pt x="3268" y="548"/>
                </a:lnTo>
                <a:lnTo>
                  <a:pt x="3245" y="544"/>
                </a:lnTo>
                <a:lnTo>
                  <a:pt x="3225" y="536"/>
                </a:lnTo>
                <a:lnTo>
                  <a:pt x="3207" y="523"/>
                </a:lnTo>
                <a:lnTo>
                  <a:pt x="3193" y="506"/>
                </a:lnTo>
                <a:lnTo>
                  <a:pt x="3185" y="485"/>
                </a:lnTo>
                <a:lnTo>
                  <a:pt x="3182" y="463"/>
                </a:lnTo>
                <a:lnTo>
                  <a:pt x="3180" y="395"/>
                </a:lnTo>
                <a:lnTo>
                  <a:pt x="3007" y="620"/>
                </a:lnTo>
                <a:lnTo>
                  <a:pt x="3503" y="620"/>
                </a:lnTo>
                <a:lnTo>
                  <a:pt x="3551" y="624"/>
                </a:lnTo>
                <a:lnTo>
                  <a:pt x="3597" y="632"/>
                </a:lnTo>
                <a:lnTo>
                  <a:pt x="3639" y="647"/>
                </a:lnTo>
                <a:lnTo>
                  <a:pt x="3680" y="668"/>
                </a:lnTo>
                <a:lnTo>
                  <a:pt x="3717" y="693"/>
                </a:lnTo>
                <a:lnTo>
                  <a:pt x="3750" y="722"/>
                </a:lnTo>
                <a:lnTo>
                  <a:pt x="3780" y="756"/>
                </a:lnTo>
                <a:lnTo>
                  <a:pt x="3805" y="793"/>
                </a:lnTo>
                <a:lnTo>
                  <a:pt x="3825" y="833"/>
                </a:lnTo>
                <a:lnTo>
                  <a:pt x="3840" y="876"/>
                </a:lnTo>
                <a:lnTo>
                  <a:pt x="3849" y="922"/>
                </a:lnTo>
                <a:lnTo>
                  <a:pt x="3853" y="969"/>
                </a:lnTo>
                <a:lnTo>
                  <a:pt x="3853" y="2686"/>
                </a:lnTo>
                <a:lnTo>
                  <a:pt x="3849" y="2734"/>
                </a:lnTo>
                <a:lnTo>
                  <a:pt x="3840" y="2780"/>
                </a:lnTo>
                <a:lnTo>
                  <a:pt x="3825" y="2822"/>
                </a:lnTo>
                <a:lnTo>
                  <a:pt x="3805" y="2863"/>
                </a:lnTo>
                <a:lnTo>
                  <a:pt x="3780" y="2899"/>
                </a:lnTo>
                <a:lnTo>
                  <a:pt x="3750" y="2933"/>
                </a:lnTo>
                <a:lnTo>
                  <a:pt x="3717" y="2962"/>
                </a:lnTo>
                <a:lnTo>
                  <a:pt x="3680" y="2988"/>
                </a:lnTo>
                <a:lnTo>
                  <a:pt x="3639" y="3008"/>
                </a:lnTo>
                <a:lnTo>
                  <a:pt x="3597" y="3023"/>
                </a:lnTo>
                <a:lnTo>
                  <a:pt x="3551" y="3032"/>
                </a:lnTo>
                <a:lnTo>
                  <a:pt x="3503" y="3036"/>
                </a:lnTo>
                <a:lnTo>
                  <a:pt x="2056" y="3036"/>
                </a:lnTo>
                <a:lnTo>
                  <a:pt x="2056" y="3169"/>
                </a:lnTo>
                <a:lnTo>
                  <a:pt x="2956" y="3169"/>
                </a:lnTo>
                <a:lnTo>
                  <a:pt x="2985" y="3173"/>
                </a:lnTo>
                <a:lnTo>
                  <a:pt x="3013" y="3183"/>
                </a:lnTo>
                <a:lnTo>
                  <a:pt x="3037" y="3198"/>
                </a:lnTo>
                <a:lnTo>
                  <a:pt x="3056" y="3218"/>
                </a:lnTo>
                <a:lnTo>
                  <a:pt x="3073" y="3242"/>
                </a:lnTo>
                <a:lnTo>
                  <a:pt x="3082" y="3270"/>
                </a:lnTo>
                <a:lnTo>
                  <a:pt x="3086" y="3299"/>
                </a:lnTo>
                <a:lnTo>
                  <a:pt x="3082" y="3329"/>
                </a:lnTo>
                <a:lnTo>
                  <a:pt x="3073" y="3356"/>
                </a:lnTo>
                <a:lnTo>
                  <a:pt x="3056" y="3381"/>
                </a:lnTo>
                <a:lnTo>
                  <a:pt x="3037" y="3400"/>
                </a:lnTo>
                <a:lnTo>
                  <a:pt x="3013" y="3416"/>
                </a:lnTo>
                <a:lnTo>
                  <a:pt x="2985" y="3425"/>
                </a:lnTo>
                <a:lnTo>
                  <a:pt x="2956" y="3428"/>
                </a:lnTo>
                <a:lnTo>
                  <a:pt x="897" y="3428"/>
                </a:lnTo>
                <a:lnTo>
                  <a:pt x="867" y="3425"/>
                </a:lnTo>
                <a:lnTo>
                  <a:pt x="840" y="3416"/>
                </a:lnTo>
                <a:lnTo>
                  <a:pt x="816" y="3400"/>
                </a:lnTo>
                <a:lnTo>
                  <a:pt x="795" y="3381"/>
                </a:lnTo>
                <a:lnTo>
                  <a:pt x="780" y="3356"/>
                </a:lnTo>
                <a:lnTo>
                  <a:pt x="771" y="3329"/>
                </a:lnTo>
                <a:lnTo>
                  <a:pt x="767" y="3299"/>
                </a:lnTo>
                <a:lnTo>
                  <a:pt x="771" y="3270"/>
                </a:lnTo>
                <a:lnTo>
                  <a:pt x="780" y="3242"/>
                </a:lnTo>
                <a:lnTo>
                  <a:pt x="795" y="3218"/>
                </a:lnTo>
                <a:lnTo>
                  <a:pt x="816" y="3198"/>
                </a:lnTo>
                <a:lnTo>
                  <a:pt x="840" y="3183"/>
                </a:lnTo>
                <a:lnTo>
                  <a:pt x="867" y="3173"/>
                </a:lnTo>
                <a:lnTo>
                  <a:pt x="897" y="3169"/>
                </a:lnTo>
                <a:lnTo>
                  <a:pt x="1797" y="3169"/>
                </a:lnTo>
                <a:lnTo>
                  <a:pt x="1797" y="3036"/>
                </a:lnTo>
                <a:lnTo>
                  <a:pt x="349" y="3036"/>
                </a:lnTo>
                <a:lnTo>
                  <a:pt x="302" y="3032"/>
                </a:lnTo>
                <a:lnTo>
                  <a:pt x="256" y="3023"/>
                </a:lnTo>
                <a:lnTo>
                  <a:pt x="213" y="3008"/>
                </a:lnTo>
                <a:lnTo>
                  <a:pt x="173" y="2988"/>
                </a:lnTo>
                <a:lnTo>
                  <a:pt x="136" y="2962"/>
                </a:lnTo>
                <a:lnTo>
                  <a:pt x="102" y="2933"/>
                </a:lnTo>
                <a:lnTo>
                  <a:pt x="73" y="2899"/>
                </a:lnTo>
                <a:lnTo>
                  <a:pt x="48" y="2863"/>
                </a:lnTo>
                <a:lnTo>
                  <a:pt x="27" y="2822"/>
                </a:lnTo>
                <a:lnTo>
                  <a:pt x="13" y="2780"/>
                </a:lnTo>
                <a:lnTo>
                  <a:pt x="4" y="2734"/>
                </a:lnTo>
                <a:lnTo>
                  <a:pt x="0" y="2686"/>
                </a:lnTo>
                <a:lnTo>
                  <a:pt x="0" y="969"/>
                </a:lnTo>
                <a:lnTo>
                  <a:pt x="4" y="922"/>
                </a:lnTo>
                <a:lnTo>
                  <a:pt x="13" y="876"/>
                </a:lnTo>
                <a:lnTo>
                  <a:pt x="27" y="833"/>
                </a:lnTo>
                <a:lnTo>
                  <a:pt x="48" y="793"/>
                </a:lnTo>
                <a:lnTo>
                  <a:pt x="73" y="756"/>
                </a:lnTo>
                <a:lnTo>
                  <a:pt x="102" y="722"/>
                </a:lnTo>
                <a:lnTo>
                  <a:pt x="136" y="693"/>
                </a:lnTo>
                <a:lnTo>
                  <a:pt x="173" y="668"/>
                </a:lnTo>
                <a:lnTo>
                  <a:pt x="213" y="647"/>
                </a:lnTo>
                <a:lnTo>
                  <a:pt x="256" y="632"/>
                </a:lnTo>
                <a:lnTo>
                  <a:pt x="302" y="624"/>
                </a:lnTo>
                <a:lnTo>
                  <a:pt x="349" y="620"/>
                </a:lnTo>
                <a:lnTo>
                  <a:pt x="2789" y="620"/>
                </a:lnTo>
                <a:lnTo>
                  <a:pt x="3049" y="283"/>
                </a:lnTo>
                <a:lnTo>
                  <a:pt x="2962" y="322"/>
                </a:lnTo>
                <a:lnTo>
                  <a:pt x="2939" y="329"/>
                </a:lnTo>
                <a:lnTo>
                  <a:pt x="2917" y="331"/>
                </a:lnTo>
                <a:lnTo>
                  <a:pt x="2896" y="326"/>
                </a:lnTo>
                <a:lnTo>
                  <a:pt x="2876" y="315"/>
                </a:lnTo>
                <a:lnTo>
                  <a:pt x="2860" y="300"/>
                </a:lnTo>
                <a:lnTo>
                  <a:pt x="2847" y="281"/>
                </a:lnTo>
                <a:lnTo>
                  <a:pt x="2840" y="259"/>
                </a:lnTo>
                <a:lnTo>
                  <a:pt x="2839" y="237"/>
                </a:lnTo>
                <a:lnTo>
                  <a:pt x="2844" y="215"/>
                </a:lnTo>
                <a:lnTo>
                  <a:pt x="2854" y="195"/>
                </a:lnTo>
                <a:lnTo>
                  <a:pt x="2869" y="179"/>
                </a:lnTo>
                <a:lnTo>
                  <a:pt x="2889" y="166"/>
                </a:lnTo>
                <a:lnTo>
                  <a:pt x="3227" y="8"/>
                </a:lnTo>
                <a:lnTo>
                  <a:pt x="3247" y="1"/>
                </a:lnTo>
                <a:lnTo>
                  <a:pt x="326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/>
          </a:p>
        </p:txBody>
      </p:sp>
      <p:sp>
        <p:nvSpPr>
          <p:cNvPr id="30" name="TextBox 29"/>
          <p:cNvSpPr txBox="1"/>
          <p:nvPr/>
        </p:nvSpPr>
        <p:spPr>
          <a:xfrm>
            <a:off x="1172718" y="2009394"/>
            <a:ext cx="9875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350" dirty="0"/>
          </a:p>
        </p:txBody>
      </p:sp>
      <p:sp>
        <p:nvSpPr>
          <p:cNvPr id="31" name="TextBox 30"/>
          <p:cNvSpPr txBox="1"/>
          <p:nvPr/>
        </p:nvSpPr>
        <p:spPr>
          <a:xfrm>
            <a:off x="1227582" y="2221992"/>
            <a:ext cx="11658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+mj-lt"/>
              </a:rPr>
              <a:t>ПРОФИЦИТ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47864" y="2219706"/>
            <a:ext cx="24197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+mj-lt"/>
              </a:rPr>
              <a:t>СБАЛАНСИРОВАННОСТЬ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96862" y="2185416"/>
            <a:ext cx="11658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+mj-lt"/>
              </a:rPr>
              <a:t>ДЕФИЦИТ</a:t>
            </a:r>
          </a:p>
        </p:txBody>
      </p:sp>
    </p:spTree>
    <p:extLst>
      <p:ext uri="{BB962C8B-B14F-4D97-AF65-F5344CB8AC3E}">
        <p14:creationId xmlns:p14="http://schemas.microsoft.com/office/powerpoint/2010/main" val="126942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C9FB85-8343-5BF5-4B32-7C937A9CC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1" y="188640"/>
            <a:ext cx="8892480" cy="906915"/>
          </a:xfrm>
        </p:spPr>
        <p:txBody>
          <a:bodyPr>
            <a:noAutofit/>
          </a:bodyPr>
          <a:lstStyle/>
          <a:p>
            <a:pPr algn="ctr"/>
            <a:r>
              <a:rPr lang="ru-RU" sz="2800" b="1" cap="all" dirty="0">
                <a:solidFill>
                  <a:schemeClr val="accent3">
                    <a:lumMod val="75000"/>
                  </a:schemeClr>
                </a:solidFill>
                <a:latin typeface="+mn-lt"/>
                <a:cs typeface="Arial" pitchFamily="34" charset="0"/>
              </a:rPr>
              <a:t>Административно-территориальное устройство города Назарово</a:t>
            </a:r>
            <a:endParaRPr lang="ru-RU" sz="2800" dirty="0"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6D67E5-881F-1A93-86BF-E1E7FEBEA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196752"/>
            <a:ext cx="4100295" cy="31975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C9A3B2-2A8C-DA61-AD94-46C16D174403}"/>
              </a:ext>
            </a:extLst>
          </p:cNvPr>
          <p:cNvSpPr txBox="1"/>
          <p:nvPr/>
        </p:nvSpPr>
        <p:spPr>
          <a:xfrm>
            <a:off x="360040" y="1095555"/>
            <a:ext cx="4572000" cy="6280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Город находится на пересечении железнодорожной магистрали Ачинск-Абакан и реки Чулым, Транссибирская магистраль проходит в 36 км севернее Назарово, с городами края налажено автобусное сообщение (Ачинск, Красноярск, Шарыпово, Ужур и др.). На территории города находится взлетно-посадочная полоса для малой авиации (санавиации и легких вертолетов). Границы муниципального образования установлены Законом Красноярского края от 25.02.2005 г. № 13-3122. Генеральный план и Правила землепользования и застройки утверждены еще в 2008 году Назаровским городским Советом депутатов (при необходимости в данные документы вносятся изменения). Планировочная структура жилой застройки носит расчлененный характер – кроме компактной центральной части у города существует пять самостоятельных жилых образований – поселков, территориально не соприкасающихся один с другим (п. Бор, п. Строителей, п. Безымянный, п. Горняк и п. Южный).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6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624"/>
            <a:ext cx="8507288" cy="1285608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28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Бюджет города Назарово составляется и утверждается сроком на три года - очередной финансовый год и плановый период</a:t>
            </a:r>
            <a:br>
              <a:rPr lang="ru-RU" altLang="ru-RU" sz="28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endParaRPr lang="ru-RU" altLang="ru-RU" sz="28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1566" y="1607712"/>
            <a:ext cx="7178621" cy="1285608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29000">
                <a:schemeClr val="bg1">
                  <a:lumMod val="97000"/>
                </a:schemeClr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threePt" dir="t"/>
          </a:scene3d>
          <a:sp3d extrusionH="146050" prstMaterial="dkEdge">
            <a:bevelT w="266700" h="247650"/>
          </a:sp3d>
        </p:spPr>
        <p:txBody>
          <a:bodyPr wrap="square" rtlCol="0">
            <a:spAutoFit/>
          </a:bodyPr>
          <a:lstStyle/>
          <a:p>
            <a:pPr algn="ctr"/>
            <a:endParaRPr lang="ru-RU" sz="1292" dirty="0">
              <a:solidFill>
                <a:srgbClr val="008080"/>
              </a:solidFill>
            </a:endParaRPr>
          </a:p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проекта бюджета города основывается на:</a:t>
            </a:r>
          </a:p>
          <a:p>
            <a:pPr algn="ctr"/>
            <a:endParaRPr lang="ru-RU" sz="1662" dirty="0">
              <a:solidFill>
                <a:srgbClr val="00808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84883" y="3338173"/>
            <a:ext cx="2195517" cy="208159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29000">
                <a:schemeClr val="bg1">
                  <a:lumMod val="97000"/>
                </a:schemeClr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threePt" dir="t"/>
          </a:scene3d>
          <a:sp3d extrusionH="146050" prstMaterial="dkEdge">
            <a:bevelT w="266700" h="247650"/>
          </a:sp3d>
        </p:spPr>
        <p:txBody>
          <a:bodyPr wrap="square" rtlCol="0">
            <a:spAutoFit/>
          </a:bodyPr>
          <a:lstStyle/>
          <a:p>
            <a:pPr algn="ctr"/>
            <a:endParaRPr lang="ru-RU" sz="1292" dirty="0">
              <a:solidFill>
                <a:srgbClr val="008080"/>
              </a:solidFill>
            </a:endParaRPr>
          </a:p>
          <a:p>
            <a:pPr algn="ctr"/>
            <a:r>
              <a:rPr lang="ru-RU" altLang="ru-RU" sz="1662" dirty="0"/>
              <a:t>Муниципальные программы города</a:t>
            </a:r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87409" y="3338174"/>
            <a:ext cx="1980403" cy="208159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29000">
                <a:schemeClr val="bg1">
                  <a:lumMod val="97000"/>
                </a:schemeClr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threePt" dir="t"/>
          </a:scene3d>
          <a:sp3d extrusionH="146050" prstMaterial="dkEdge">
            <a:bevelT w="266700" h="247650"/>
          </a:sp3d>
        </p:spPr>
        <p:txBody>
          <a:bodyPr wrap="square" rtlCol="0">
            <a:spAutoFit/>
          </a:bodyPr>
          <a:lstStyle/>
          <a:p>
            <a:pPr algn="ctr"/>
            <a:endParaRPr lang="ru-RU" sz="1292" dirty="0">
              <a:solidFill>
                <a:srgbClr val="008080"/>
              </a:solidFill>
            </a:endParaRPr>
          </a:p>
          <a:p>
            <a:pPr algn="ctr"/>
            <a:r>
              <a:rPr lang="ru-RU" altLang="ru-RU" sz="1662" dirty="0"/>
              <a:t>Основные направления бюджетной и налоговой политики</a:t>
            </a:r>
          </a:p>
          <a:p>
            <a:pPr algn="ctr"/>
            <a:endParaRPr lang="ru-RU" altLang="ru-RU" sz="1662" b="1" dirty="0"/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54631" y="3338175"/>
            <a:ext cx="1883432" cy="2138534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29000">
                <a:schemeClr val="bg1">
                  <a:lumMod val="97000"/>
                </a:schemeClr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threePt" dir="t"/>
          </a:scene3d>
          <a:sp3d extrusionH="146050" prstMaterial="dkEdge">
            <a:bevelT w="266700" h="247650"/>
          </a:sp3d>
        </p:spPr>
        <p:txBody>
          <a:bodyPr wrap="square" rtlCol="0">
            <a:spAutoFit/>
          </a:bodyPr>
          <a:lstStyle/>
          <a:p>
            <a:pPr algn="ctr"/>
            <a:endParaRPr lang="en-US" altLang="ru-RU" sz="1662" dirty="0"/>
          </a:p>
          <a:p>
            <a:pPr algn="ctr"/>
            <a:r>
              <a:rPr lang="ru-RU" altLang="ru-RU" sz="1662" dirty="0"/>
              <a:t>Прогноз социально-экономического развития города</a:t>
            </a:r>
            <a:endParaRPr lang="ru-RU" altLang="ru-RU" sz="1662" b="1" dirty="0"/>
          </a:p>
          <a:p>
            <a:pPr algn="ctr"/>
            <a:endParaRPr lang="ru-RU" altLang="ru-RU" sz="1662" b="1" dirty="0">
              <a:solidFill>
                <a:srgbClr val="008080"/>
              </a:solidFill>
            </a:endParaRPr>
          </a:p>
          <a:p>
            <a:pPr algn="ctr"/>
            <a:endParaRPr lang="ru-RU" sz="1662" dirty="0">
              <a:solidFill>
                <a:srgbClr val="00808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3599" y="3338174"/>
            <a:ext cx="1883433" cy="208159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0">
                <a:schemeClr val="bg1">
                  <a:lumMod val="85000"/>
                </a:schemeClr>
              </a:gs>
              <a:gs pos="29000">
                <a:schemeClr val="bg1">
                  <a:lumMod val="97000"/>
                </a:schemeClr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scene3d>
            <a:camera prst="orthographicFront"/>
            <a:lightRig rig="threePt" dir="t"/>
          </a:scene3d>
          <a:sp3d extrusionH="146050" prstMaterial="dkEdge">
            <a:bevelT w="266700" h="247650"/>
          </a:sp3d>
        </p:spPr>
        <p:txBody>
          <a:bodyPr wrap="square" rtlCol="0">
            <a:spAutoFit/>
          </a:bodyPr>
          <a:lstStyle/>
          <a:p>
            <a:pPr algn="ctr"/>
            <a:endParaRPr lang="ru-RU" sz="1292" dirty="0">
              <a:solidFill>
                <a:srgbClr val="008080"/>
              </a:solidFill>
            </a:endParaRPr>
          </a:p>
          <a:p>
            <a:pPr algn="ctr"/>
            <a:r>
              <a:rPr lang="ru-RU" altLang="ru-RU" sz="1662" dirty="0"/>
              <a:t>Бюджетное послание Президента Российской Федерации</a:t>
            </a:r>
          </a:p>
          <a:p>
            <a:pPr algn="ctr"/>
            <a:endParaRPr lang="ru-RU" sz="1662" dirty="0">
              <a:solidFill>
                <a:srgbClr val="008080"/>
              </a:solidFill>
            </a:endParaRPr>
          </a:p>
          <a:p>
            <a:pPr algn="ctr"/>
            <a:endParaRPr lang="ru-RU" sz="1662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1438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Основные этапы бюджетного процесса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737"/>
          <a:ext cx="864399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носка со стрелкой вниз 5"/>
          <p:cNvSpPr/>
          <p:nvPr/>
        </p:nvSpPr>
        <p:spPr>
          <a:xfrm>
            <a:off x="2000232" y="1071546"/>
            <a:ext cx="5429288" cy="1143008"/>
          </a:xfrm>
          <a:prstGeom prst="downArrowCallout">
            <a:avLst/>
          </a:prstGeom>
          <a:solidFill>
            <a:schemeClr val="accent1"/>
          </a:solidFill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Составление проекта бюджета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000232" y="2214554"/>
            <a:ext cx="5429288" cy="1143008"/>
          </a:xfrm>
          <a:prstGeom prst="downArrowCallout">
            <a:avLst/>
          </a:prstGeom>
          <a:solidFill>
            <a:schemeClr val="accent1"/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Рассмотрение и утверждение бюджета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030805" y="3297847"/>
            <a:ext cx="5429288" cy="928694"/>
          </a:xfrm>
          <a:prstGeom prst="downArrowCallout">
            <a:avLst/>
          </a:prstGeom>
          <a:solidFill>
            <a:schemeClr val="accent1"/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2071670" y="4214818"/>
            <a:ext cx="5429288" cy="1214446"/>
          </a:xfrm>
          <a:prstGeom prst="downArrowCallout">
            <a:avLst/>
          </a:prstGeom>
          <a:solidFill>
            <a:schemeClr val="accent1"/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Контроль за исполнением бюджета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5357826"/>
            <a:ext cx="5429288" cy="1071570"/>
          </a:xfrm>
          <a:prstGeom prst="rect">
            <a:avLst/>
          </a:prstGeom>
          <a:solidFill>
            <a:schemeClr val="accent1"/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cs typeface="Times New Roman" pitchFamily="18" charset="0"/>
              </a:rPr>
              <a:t>Утверждение бюджетной отчетности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D5B98-F0DD-F93D-5A8E-53CDF2BBD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52594"/>
            <a:ext cx="8568952" cy="1788368"/>
          </a:xfrm>
        </p:spPr>
        <p:txBody>
          <a:bodyPr>
            <a:normAutofit/>
          </a:bodyPr>
          <a:lstStyle/>
          <a:p>
            <a:pPr algn="ctr"/>
            <a:r>
              <a:rPr lang="ru-RU" altLang="ru-RU" sz="2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Бюджетный процесс </a:t>
            </a:r>
            <a:r>
              <a:rPr lang="ru-RU" alt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  <a:br>
              <a:rPr lang="ru-RU" alt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8FADB5-544E-193B-EA3C-79D20E1CB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340768"/>
            <a:ext cx="8568951" cy="5464638"/>
          </a:xfrm>
        </p:spPr>
        <p:txBody>
          <a:bodyPr/>
          <a:lstStyle/>
          <a:p>
            <a:r>
              <a:rPr lang="en-US" dirty="0"/>
              <a:t>  </a:t>
            </a:r>
            <a:r>
              <a:rPr lang="ru-RU" dirty="0"/>
              <a:t>  </a:t>
            </a:r>
            <a:r>
              <a:rPr lang="ru-RU" b="1" u="sng" dirty="0"/>
              <a:t>СОСТАВЛЕНИЕ ПРОЕКТА БЮДЖЕТА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1200" b="1" dirty="0"/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   Разработка Прогноза социально-экономического развития города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Разработка и одобрение основных направлений бюджетной и налоговой политики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Разработка проекта бюджетного прогноза (проекта изменений бюджетного прогноза города на долгосрочный период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Формирование и утверждение муниципальных программ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Подготовка проекта решения НГСД о бюджете города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/>
              <a:t>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 dirty="0"/>
              <a:t>            </a:t>
            </a:r>
            <a:r>
              <a:rPr lang="ru-RU" b="1" u="sng" dirty="0"/>
              <a:t>РАССМОТРЕНИЕ ПРОЕКТА БЮДЖЕТА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Внесение проекта бюджета города в НГСД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Рассмотрение проекта бюджета города на профильных комиссиях НГСД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Проведение экспертизы проекта бюджета города Контрольно-счетной палатой города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b="1" dirty="0"/>
              <a:t>Проведение публичных слушаний по проекту бюджета города</a:t>
            </a:r>
          </a:p>
          <a:p>
            <a:pPr marL="0" indent="0">
              <a:buNone/>
            </a:pPr>
            <a:r>
              <a:rPr lang="ru-RU" u="sng" dirty="0"/>
              <a:t>          </a:t>
            </a:r>
            <a:r>
              <a:rPr lang="ru-RU" b="1" u="sng" dirty="0"/>
              <a:t>УТВЕРЖДЕНИЕ БЮДЖЕТА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/>
              <a:t> </a:t>
            </a:r>
            <a:r>
              <a:rPr lang="ru-RU" sz="1600" b="1" dirty="0"/>
              <a:t>Рассмотрение проекта бюджета в первом чтении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b="1" dirty="0"/>
              <a:t>Принятие бюджета города на сессии НГСД во втором чтении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1400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667B95C-4EA8-DFBF-905A-4B1841A0E018}"/>
              </a:ext>
            </a:extLst>
          </p:cNvPr>
          <p:cNvSpPr/>
          <p:nvPr/>
        </p:nvSpPr>
        <p:spPr>
          <a:xfrm>
            <a:off x="584900" y="1340768"/>
            <a:ext cx="386700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DF4DE7-C6AC-C53A-B556-CC96F4843910}"/>
              </a:ext>
            </a:extLst>
          </p:cNvPr>
          <p:cNvSpPr/>
          <p:nvPr/>
        </p:nvSpPr>
        <p:spPr>
          <a:xfrm>
            <a:off x="503547" y="3633961"/>
            <a:ext cx="432048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EC181B5-117C-7E7A-CE31-DB2F32EFFE46}"/>
              </a:ext>
            </a:extLst>
          </p:cNvPr>
          <p:cNvSpPr/>
          <p:nvPr/>
        </p:nvSpPr>
        <p:spPr>
          <a:xfrm>
            <a:off x="503547" y="5337212"/>
            <a:ext cx="432049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84396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8">
            <a:extLst>
              <a:ext uri="{FF2B5EF4-FFF2-40B4-BE49-F238E27FC236}">
                <a16:creationId xmlns:a16="http://schemas.microsoft.com/office/drawing/2014/main" id="{80685417-3F23-41A3-9F1C-7376274612E8}"/>
              </a:ext>
            </a:extLst>
          </p:cNvPr>
          <p:cNvSpPr/>
          <p:nvPr/>
        </p:nvSpPr>
        <p:spPr>
          <a:xfrm>
            <a:off x="386953" y="2954286"/>
            <a:ext cx="3275126" cy="14056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id="{6DF07437-FD51-4A11-9A5E-3B112D5BF500}"/>
              </a:ext>
            </a:extLst>
          </p:cNvPr>
          <p:cNvSpPr/>
          <p:nvPr/>
        </p:nvSpPr>
        <p:spPr>
          <a:xfrm>
            <a:off x="5479646" y="2947440"/>
            <a:ext cx="3277402" cy="14041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" name="Group 60">
            <a:extLst>
              <a:ext uri="{FF2B5EF4-FFF2-40B4-BE49-F238E27FC236}">
                <a16:creationId xmlns:a16="http://schemas.microsoft.com/office/drawing/2014/main" id="{20EA24C2-E6FC-4848-9E71-B78511C55A4C}"/>
              </a:ext>
            </a:extLst>
          </p:cNvPr>
          <p:cNvGrpSpPr/>
          <p:nvPr/>
        </p:nvGrpSpPr>
        <p:grpSpPr>
          <a:xfrm>
            <a:off x="3362221" y="2417611"/>
            <a:ext cx="1081748" cy="2484762"/>
            <a:chOff x="2950590" y="2204216"/>
            <a:chExt cx="1442330" cy="3313016"/>
          </a:xfrm>
        </p:grpSpPr>
        <p:sp>
          <p:nvSpPr>
            <p:cNvPr id="9" name="Up-Down Arrow 47">
              <a:extLst>
                <a:ext uri="{FF2B5EF4-FFF2-40B4-BE49-F238E27FC236}">
                  <a16:creationId xmlns:a16="http://schemas.microsoft.com/office/drawing/2014/main" id="{D94EA5B1-1B6D-4D78-AED8-EE08A27AE94E}"/>
                </a:ext>
              </a:extLst>
            </p:cNvPr>
            <p:cNvSpPr/>
            <p:nvPr/>
          </p:nvSpPr>
          <p:spPr>
            <a:xfrm>
              <a:off x="2950590" y="2204864"/>
              <a:ext cx="1440160" cy="3312368"/>
            </a:xfrm>
            <a:prstGeom prst="upDownArrow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0" name="Up-Down Arrow 45">
              <a:extLst>
                <a:ext uri="{FF2B5EF4-FFF2-40B4-BE49-F238E27FC236}">
                  <a16:creationId xmlns:a16="http://schemas.microsoft.com/office/drawing/2014/main" id="{D9C4E09F-4DA1-4F41-91D0-86BF2B9355F7}"/>
                </a:ext>
              </a:extLst>
            </p:cNvPr>
            <p:cNvSpPr/>
            <p:nvPr/>
          </p:nvSpPr>
          <p:spPr>
            <a:xfrm>
              <a:off x="2952760" y="2204216"/>
              <a:ext cx="720080" cy="2592288"/>
            </a:xfrm>
            <a:custGeom>
              <a:avLst/>
              <a:gdLst/>
              <a:ahLst/>
              <a:cxnLst/>
              <a:rect l="l" t="t" r="r" b="b"/>
              <a:pathLst>
                <a:path w="720080" h="2592288">
                  <a:moveTo>
                    <a:pt x="720080" y="0"/>
                  </a:moveTo>
                  <a:lnTo>
                    <a:pt x="720080" y="720080"/>
                  </a:lnTo>
                  <a:lnTo>
                    <a:pt x="720080" y="2592288"/>
                  </a:lnTo>
                  <a:lnTo>
                    <a:pt x="360040" y="2592288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  <p:sp>
          <p:nvSpPr>
            <p:cNvPr id="11" name="Up-Down Arrow 45">
              <a:extLst>
                <a:ext uri="{FF2B5EF4-FFF2-40B4-BE49-F238E27FC236}">
                  <a16:creationId xmlns:a16="http://schemas.microsoft.com/office/drawing/2014/main" id="{D66DAB4F-0963-4FB0-8B50-D4256533801C}"/>
                </a:ext>
              </a:extLst>
            </p:cNvPr>
            <p:cNvSpPr/>
            <p:nvPr/>
          </p:nvSpPr>
          <p:spPr>
            <a:xfrm>
              <a:off x="3672840" y="2213742"/>
              <a:ext cx="720080" cy="720080"/>
            </a:xfrm>
            <a:custGeom>
              <a:avLst/>
              <a:gdLst/>
              <a:ahLst/>
              <a:cxnLst/>
              <a:rect l="l" t="t" r="r" b="b"/>
              <a:pathLst>
                <a:path w="720080" h="720080">
                  <a:moveTo>
                    <a:pt x="0" y="0"/>
                  </a:moveTo>
                  <a:lnTo>
                    <a:pt x="720080" y="720080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4" name="Group 66">
            <a:extLst>
              <a:ext uri="{FF2B5EF4-FFF2-40B4-BE49-F238E27FC236}">
                <a16:creationId xmlns:a16="http://schemas.microsoft.com/office/drawing/2014/main" id="{E8014414-78BC-43A4-8BD4-D431A7649B3C}"/>
              </a:ext>
            </a:extLst>
          </p:cNvPr>
          <p:cNvGrpSpPr/>
          <p:nvPr/>
        </p:nvGrpSpPr>
        <p:grpSpPr>
          <a:xfrm>
            <a:off x="4686291" y="2407380"/>
            <a:ext cx="1080120" cy="2484276"/>
            <a:chOff x="4716016" y="2204864"/>
            <a:chExt cx="1440160" cy="3312368"/>
          </a:xfrm>
        </p:grpSpPr>
        <p:sp>
          <p:nvSpPr>
            <p:cNvPr id="13" name="Up-Down Arrow 52">
              <a:extLst>
                <a:ext uri="{FF2B5EF4-FFF2-40B4-BE49-F238E27FC236}">
                  <a16:creationId xmlns:a16="http://schemas.microsoft.com/office/drawing/2014/main" id="{445B30A0-24D5-4797-99F2-44C8DC2D7DFF}"/>
                </a:ext>
              </a:extLst>
            </p:cNvPr>
            <p:cNvSpPr/>
            <p:nvPr/>
          </p:nvSpPr>
          <p:spPr>
            <a:xfrm>
              <a:off x="4716016" y="2204864"/>
              <a:ext cx="1440160" cy="3312368"/>
            </a:xfrm>
            <a:prstGeom prst="upDownArrow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4" name="Up-Down Arrow 46">
              <a:extLst>
                <a:ext uri="{FF2B5EF4-FFF2-40B4-BE49-F238E27FC236}">
                  <a16:creationId xmlns:a16="http://schemas.microsoft.com/office/drawing/2014/main" id="{5C604238-ECDC-4598-95BC-03E4D850F3B0}"/>
                </a:ext>
              </a:extLst>
            </p:cNvPr>
            <p:cNvSpPr/>
            <p:nvPr/>
          </p:nvSpPr>
          <p:spPr>
            <a:xfrm>
              <a:off x="4716016" y="2920181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360040" y="0"/>
                  </a:moveTo>
                  <a:lnTo>
                    <a:pt x="720080" y="0"/>
                  </a:lnTo>
                  <a:lnTo>
                    <a:pt x="720080" y="1872208"/>
                  </a:lnTo>
                  <a:lnTo>
                    <a:pt x="728958" y="1872208"/>
                  </a:lnTo>
                  <a:lnTo>
                    <a:pt x="728958" y="2583410"/>
                  </a:lnTo>
                  <a:lnTo>
                    <a:pt x="720080" y="2592288"/>
                  </a:lnTo>
                  <a:lnTo>
                    <a:pt x="0" y="1872208"/>
                  </a:lnTo>
                  <a:lnTo>
                    <a:pt x="360040" y="18722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5" name="Up-Down Arrow 46">
              <a:extLst>
                <a:ext uri="{FF2B5EF4-FFF2-40B4-BE49-F238E27FC236}">
                  <a16:creationId xmlns:a16="http://schemas.microsoft.com/office/drawing/2014/main" id="{E39E97F3-2CE0-4266-B033-990C9BC7663D}"/>
                </a:ext>
              </a:extLst>
            </p:cNvPr>
            <p:cNvSpPr/>
            <p:nvPr/>
          </p:nvSpPr>
          <p:spPr>
            <a:xfrm>
              <a:off x="5427218" y="2916318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0" y="0"/>
                  </a:moveTo>
                  <a:lnTo>
                    <a:pt x="8878" y="0"/>
                  </a:lnTo>
                  <a:lnTo>
                    <a:pt x="8878" y="1872208"/>
                  </a:lnTo>
                  <a:lnTo>
                    <a:pt x="368918" y="1872208"/>
                  </a:lnTo>
                  <a:lnTo>
                    <a:pt x="728958" y="1872208"/>
                  </a:lnTo>
                  <a:lnTo>
                    <a:pt x="8878" y="2592288"/>
                  </a:lnTo>
                  <a:lnTo>
                    <a:pt x="0" y="258341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11DAC48-1F05-4643-9828-AC0712A4FDC3}"/>
              </a:ext>
            </a:extLst>
          </p:cNvPr>
          <p:cNvSpPr txBox="1"/>
          <p:nvPr/>
        </p:nvSpPr>
        <p:spPr>
          <a:xfrm>
            <a:off x="472046" y="3052116"/>
            <a:ext cx="317452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Участвует в формировании доходной части бюджета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B6586C-CF85-44F7-91FF-F0477E24346B}"/>
              </a:ext>
            </a:extLst>
          </p:cNvPr>
          <p:cNvSpPr txBox="1"/>
          <p:nvPr/>
        </p:nvSpPr>
        <p:spPr>
          <a:xfrm>
            <a:off x="5638099" y="3015868"/>
            <a:ext cx="3107811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Получает социальные гарантии в области образования, жилищно-коммунального хозяйства, культуры, физической культуры и спорта, социальных льгот и в области других направлений социальных гарантий населению – расходная часть бюджета </a:t>
            </a:r>
          </a:p>
          <a:p>
            <a:pPr algn="ctr"/>
            <a:endParaRPr lang="ru-RU" altLang="ko-KR" sz="1200" dirty="0">
              <a:solidFill>
                <a:schemeClr val="bg1"/>
              </a:solidFill>
            </a:endParaRPr>
          </a:p>
        </p:txBody>
      </p:sp>
      <p:pic>
        <p:nvPicPr>
          <p:cNvPr id="18" name="Рисунок 17" descr="Учитель">
            <a:extLst>
              <a:ext uri="{FF2B5EF4-FFF2-40B4-BE49-F238E27FC236}">
                <a16:creationId xmlns:a16="http://schemas.microsoft.com/office/drawing/2014/main" id="{329778A4-5C1C-4109-ADC3-FCF6A40A4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07823" y="4351596"/>
            <a:ext cx="911150" cy="91115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4EF8A49-5EDB-4573-965D-C170F1B8B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873" y="399631"/>
            <a:ext cx="8523100" cy="797121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latin typeface="+mn-lt"/>
              </a:rPr>
              <a:t>ГРАЖДАНИН, ЕГО УЧАСТИЕ В БЮДЖЕТНОМ ПРОЦЕССЕ</a:t>
            </a:r>
          </a:p>
        </p:txBody>
      </p:sp>
      <p:grpSp>
        <p:nvGrpSpPr>
          <p:cNvPr id="20" name="Group 836"/>
          <p:cNvGrpSpPr>
            <a:grpSpLocks noChangeAspect="1"/>
          </p:cNvGrpSpPr>
          <p:nvPr/>
        </p:nvGrpSpPr>
        <p:grpSpPr bwMode="auto">
          <a:xfrm>
            <a:off x="444862" y="2160365"/>
            <a:ext cx="453536" cy="625841"/>
            <a:chOff x="536" y="300"/>
            <a:chExt cx="687" cy="948"/>
          </a:xfrm>
          <a:solidFill>
            <a:schemeClr val="accent4">
              <a:lumMod val="75000"/>
            </a:schemeClr>
          </a:solidFill>
        </p:grpSpPr>
        <p:sp>
          <p:nvSpPr>
            <p:cNvPr id="21" name="Freeform 838"/>
            <p:cNvSpPr>
              <a:spLocks noEditPoints="1"/>
            </p:cNvSpPr>
            <p:nvPr/>
          </p:nvSpPr>
          <p:spPr bwMode="auto">
            <a:xfrm>
              <a:off x="536" y="300"/>
              <a:ext cx="687" cy="948"/>
            </a:xfrm>
            <a:custGeom>
              <a:avLst/>
              <a:gdLst>
                <a:gd name="T0" fmla="*/ 2126 w 2748"/>
                <a:gd name="T1" fmla="*/ 3169 h 3792"/>
                <a:gd name="T2" fmla="*/ 2126 w 2748"/>
                <a:gd name="T3" fmla="*/ 3535 h 3792"/>
                <a:gd name="T4" fmla="*/ 2490 w 2748"/>
                <a:gd name="T5" fmla="*/ 3169 h 3792"/>
                <a:gd name="T6" fmla="*/ 2126 w 2748"/>
                <a:gd name="T7" fmla="*/ 3169 h 3792"/>
                <a:gd name="T8" fmla="*/ 152 w 2748"/>
                <a:gd name="T9" fmla="*/ 151 h 3792"/>
                <a:gd name="T10" fmla="*/ 152 w 2748"/>
                <a:gd name="T11" fmla="*/ 3641 h 3792"/>
                <a:gd name="T12" fmla="*/ 1974 w 2748"/>
                <a:gd name="T13" fmla="*/ 3641 h 3792"/>
                <a:gd name="T14" fmla="*/ 1974 w 2748"/>
                <a:gd name="T15" fmla="*/ 3093 h 3792"/>
                <a:gd name="T16" fmla="*/ 1977 w 2748"/>
                <a:gd name="T17" fmla="*/ 3074 h 3792"/>
                <a:gd name="T18" fmla="*/ 1985 w 2748"/>
                <a:gd name="T19" fmla="*/ 3057 h 3792"/>
                <a:gd name="T20" fmla="*/ 1996 w 2748"/>
                <a:gd name="T21" fmla="*/ 3040 h 3792"/>
                <a:gd name="T22" fmla="*/ 2012 w 2748"/>
                <a:gd name="T23" fmla="*/ 3028 h 3792"/>
                <a:gd name="T24" fmla="*/ 2031 w 2748"/>
                <a:gd name="T25" fmla="*/ 3021 h 3792"/>
                <a:gd name="T26" fmla="*/ 2050 w 2748"/>
                <a:gd name="T27" fmla="*/ 3019 h 3792"/>
                <a:gd name="T28" fmla="*/ 2050 w 2748"/>
                <a:gd name="T29" fmla="*/ 3019 h 3792"/>
                <a:gd name="T30" fmla="*/ 2597 w 2748"/>
                <a:gd name="T31" fmla="*/ 3019 h 3792"/>
                <a:gd name="T32" fmla="*/ 2597 w 2748"/>
                <a:gd name="T33" fmla="*/ 151 h 3792"/>
                <a:gd name="T34" fmla="*/ 152 w 2748"/>
                <a:gd name="T35" fmla="*/ 151 h 3792"/>
                <a:gd name="T36" fmla="*/ 76 w 2748"/>
                <a:gd name="T37" fmla="*/ 0 h 3792"/>
                <a:gd name="T38" fmla="*/ 2673 w 2748"/>
                <a:gd name="T39" fmla="*/ 0 h 3792"/>
                <a:gd name="T40" fmla="*/ 2693 w 2748"/>
                <a:gd name="T41" fmla="*/ 2 h 3792"/>
                <a:gd name="T42" fmla="*/ 2711 w 2748"/>
                <a:gd name="T43" fmla="*/ 10 h 3792"/>
                <a:gd name="T44" fmla="*/ 2726 w 2748"/>
                <a:gd name="T45" fmla="*/ 22 h 3792"/>
                <a:gd name="T46" fmla="*/ 2738 w 2748"/>
                <a:gd name="T47" fmla="*/ 38 h 3792"/>
                <a:gd name="T48" fmla="*/ 2746 w 2748"/>
                <a:gd name="T49" fmla="*/ 55 h 3792"/>
                <a:gd name="T50" fmla="*/ 2748 w 2748"/>
                <a:gd name="T51" fmla="*/ 76 h 3792"/>
                <a:gd name="T52" fmla="*/ 2748 w 2748"/>
                <a:gd name="T53" fmla="*/ 3095 h 3792"/>
                <a:gd name="T54" fmla="*/ 2746 w 2748"/>
                <a:gd name="T55" fmla="*/ 3114 h 3792"/>
                <a:gd name="T56" fmla="*/ 2739 w 2748"/>
                <a:gd name="T57" fmla="*/ 3132 h 3792"/>
                <a:gd name="T58" fmla="*/ 2726 w 2748"/>
                <a:gd name="T59" fmla="*/ 3147 h 3792"/>
                <a:gd name="T60" fmla="*/ 2104 w 2748"/>
                <a:gd name="T61" fmla="*/ 3770 h 3792"/>
                <a:gd name="T62" fmla="*/ 2088 w 2748"/>
                <a:gd name="T63" fmla="*/ 3782 h 3792"/>
                <a:gd name="T64" fmla="*/ 2070 w 2748"/>
                <a:gd name="T65" fmla="*/ 3790 h 3792"/>
                <a:gd name="T66" fmla="*/ 2050 w 2748"/>
                <a:gd name="T67" fmla="*/ 3792 h 3792"/>
                <a:gd name="T68" fmla="*/ 76 w 2748"/>
                <a:gd name="T69" fmla="*/ 3792 h 3792"/>
                <a:gd name="T70" fmla="*/ 56 w 2748"/>
                <a:gd name="T71" fmla="*/ 3790 h 3792"/>
                <a:gd name="T72" fmla="*/ 38 w 2748"/>
                <a:gd name="T73" fmla="*/ 3782 h 3792"/>
                <a:gd name="T74" fmla="*/ 23 w 2748"/>
                <a:gd name="T75" fmla="*/ 3770 h 3792"/>
                <a:gd name="T76" fmla="*/ 10 w 2748"/>
                <a:gd name="T77" fmla="*/ 3754 h 3792"/>
                <a:gd name="T78" fmla="*/ 3 w 2748"/>
                <a:gd name="T79" fmla="*/ 3737 h 3792"/>
                <a:gd name="T80" fmla="*/ 0 w 2748"/>
                <a:gd name="T81" fmla="*/ 3716 h 3792"/>
                <a:gd name="T82" fmla="*/ 0 w 2748"/>
                <a:gd name="T83" fmla="*/ 76 h 3792"/>
                <a:gd name="T84" fmla="*/ 3 w 2748"/>
                <a:gd name="T85" fmla="*/ 55 h 3792"/>
                <a:gd name="T86" fmla="*/ 10 w 2748"/>
                <a:gd name="T87" fmla="*/ 38 h 3792"/>
                <a:gd name="T88" fmla="*/ 23 w 2748"/>
                <a:gd name="T89" fmla="*/ 22 h 3792"/>
                <a:gd name="T90" fmla="*/ 38 w 2748"/>
                <a:gd name="T91" fmla="*/ 10 h 3792"/>
                <a:gd name="T92" fmla="*/ 56 w 2748"/>
                <a:gd name="T93" fmla="*/ 2 h 3792"/>
                <a:gd name="T94" fmla="*/ 76 w 2748"/>
                <a:gd name="T95" fmla="*/ 0 h 3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48" h="3792">
                  <a:moveTo>
                    <a:pt x="2126" y="3169"/>
                  </a:moveTo>
                  <a:lnTo>
                    <a:pt x="2126" y="3535"/>
                  </a:lnTo>
                  <a:lnTo>
                    <a:pt x="2490" y="3169"/>
                  </a:lnTo>
                  <a:lnTo>
                    <a:pt x="2126" y="3169"/>
                  </a:lnTo>
                  <a:close/>
                  <a:moveTo>
                    <a:pt x="152" y="151"/>
                  </a:moveTo>
                  <a:lnTo>
                    <a:pt x="152" y="3641"/>
                  </a:lnTo>
                  <a:lnTo>
                    <a:pt x="1974" y="3641"/>
                  </a:lnTo>
                  <a:lnTo>
                    <a:pt x="1974" y="3093"/>
                  </a:lnTo>
                  <a:lnTo>
                    <a:pt x="1977" y="3074"/>
                  </a:lnTo>
                  <a:lnTo>
                    <a:pt x="1985" y="3057"/>
                  </a:lnTo>
                  <a:lnTo>
                    <a:pt x="1996" y="3040"/>
                  </a:lnTo>
                  <a:lnTo>
                    <a:pt x="2012" y="3028"/>
                  </a:lnTo>
                  <a:lnTo>
                    <a:pt x="2031" y="3021"/>
                  </a:lnTo>
                  <a:lnTo>
                    <a:pt x="2050" y="3019"/>
                  </a:lnTo>
                  <a:lnTo>
                    <a:pt x="2050" y="3019"/>
                  </a:lnTo>
                  <a:lnTo>
                    <a:pt x="2597" y="3019"/>
                  </a:lnTo>
                  <a:lnTo>
                    <a:pt x="2597" y="151"/>
                  </a:lnTo>
                  <a:lnTo>
                    <a:pt x="152" y="151"/>
                  </a:lnTo>
                  <a:close/>
                  <a:moveTo>
                    <a:pt x="76" y="0"/>
                  </a:moveTo>
                  <a:lnTo>
                    <a:pt x="2673" y="0"/>
                  </a:lnTo>
                  <a:lnTo>
                    <a:pt x="2693" y="2"/>
                  </a:lnTo>
                  <a:lnTo>
                    <a:pt x="2711" y="10"/>
                  </a:lnTo>
                  <a:lnTo>
                    <a:pt x="2726" y="22"/>
                  </a:lnTo>
                  <a:lnTo>
                    <a:pt x="2738" y="38"/>
                  </a:lnTo>
                  <a:lnTo>
                    <a:pt x="2746" y="55"/>
                  </a:lnTo>
                  <a:lnTo>
                    <a:pt x="2748" y="76"/>
                  </a:lnTo>
                  <a:lnTo>
                    <a:pt x="2748" y="3095"/>
                  </a:lnTo>
                  <a:lnTo>
                    <a:pt x="2746" y="3114"/>
                  </a:lnTo>
                  <a:lnTo>
                    <a:pt x="2739" y="3132"/>
                  </a:lnTo>
                  <a:lnTo>
                    <a:pt x="2726" y="3147"/>
                  </a:lnTo>
                  <a:lnTo>
                    <a:pt x="2104" y="3770"/>
                  </a:lnTo>
                  <a:lnTo>
                    <a:pt x="2088" y="3782"/>
                  </a:lnTo>
                  <a:lnTo>
                    <a:pt x="2070" y="3790"/>
                  </a:lnTo>
                  <a:lnTo>
                    <a:pt x="2050" y="3792"/>
                  </a:lnTo>
                  <a:lnTo>
                    <a:pt x="76" y="3792"/>
                  </a:lnTo>
                  <a:lnTo>
                    <a:pt x="56" y="3790"/>
                  </a:lnTo>
                  <a:lnTo>
                    <a:pt x="38" y="3782"/>
                  </a:lnTo>
                  <a:lnTo>
                    <a:pt x="23" y="3770"/>
                  </a:lnTo>
                  <a:lnTo>
                    <a:pt x="10" y="3754"/>
                  </a:lnTo>
                  <a:lnTo>
                    <a:pt x="3" y="3737"/>
                  </a:lnTo>
                  <a:lnTo>
                    <a:pt x="0" y="3716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2" name="Freeform 839"/>
            <p:cNvSpPr>
              <a:spLocks/>
            </p:cNvSpPr>
            <p:nvPr/>
          </p:nvSpPr>
          <p:spPr bwMode="auto">
            <a:xfrm>
              <a:off x="637" y="453"/>
              <a:ext cx="133" cy="107"/>
            </a:xfrm>
            <a:custGeom>
              <a:avLst/>
              <a:gdLst>
                <a:gd name="T0" fmla="*/ 460 w 536"/>
                <a:gd name="T1" fmla="*/ 0 h 426"/>
                <a:gd name="T2" fmla="*/ 480 w 536"/>
                <a:gd name="T3" fmla="*/ 2 h 426"/>
                <a:gd name="T4" fmla="*/ 498 w 536"/>
                <a:gd name="T5" fmla="*/ 9 h 426"/>
                <a:gd name="T6" fmla="*/ 514 w 536"/>
                <a:gd name="T7" fmla="*/ 21 h 426"/>
                <a:gd name="T8" fmla="*/ 525 w 536"/>
                <a:gd name="T9" fmla="*/ 38 h 426"/>
                <a:gd name="T10" fmla="*/ 534 w 536"/>
                <a:gd name="T11" fmla="*/ 56 h 426"/>
                <a:gd name="T12" fmla="*/ 536 w 536"/>
                <a:gd name="T13" fmla="*/ 74 h 426"/>
                <a:gd name="T14" fmla="*/ 534 w 536"/>
                <a:gd name="T15" fmla="*/ 94 h 426"/>
                <a:gd name="T16" fmla="*/ 525 w 536"/>
                <a:gd name="T17" fmla="*/ 112 h 426"/>
                <a:gd name="T18" fmla="*/ 514 w 536"/>
                <a:gd name="T19" fmla="*/ 128 h 426"/>
                <a:gd name="T20" fmla="*/ 238 w 536"/>
                <a:gd name="T21" fmla="*/ 404 h 426"/>
                <a:gd name="T22" fmla="*/ 222 w 536"/>
                <a:gd name="T23" fmla="*/ 416 h 426"/>
                <a:gd name="T24" fmla="*/ 204 w 536"/>
                <a:gd name="T25" fmla="*/ 424 h 426"/>
                <a:gd name="T26" fmla="*/ 184 w 536"/>
                <a:gd name="T27" fmla="*/ 426 h 426"/>
                <a:gd name="T28" fmla="*/ 165 w 536"/>
                <a:gd name="T29" fmla="*/ 424 h 426"/>
                <a:gd name="T30" fmla="*/ 147 w 536"/>
                <a:gd name="T31" fmla="*/ 416 h 426"/>
                <a:gd name="T32" fmla="*/ 131 w 536"/>
                <a:gd name="T33" fmla="*/ 404 h 426"/>
                <a:gd name="T34" fmla="*/ 22 w 536"/>
                <a:gd name="T35" fmla="*/ 295 h 426"/>
                <a:gd name="T36" fmla="*/ 11 w 536"/>
                <a:gd name="T37" fmla="*/ 279 h 426"/>
                <a:gd name="T38" fmla="*/ 3 w 536"/>
                <a:gd name="T39" fmla="*/ 262 h 426"/>
                <a:gd name="T40" fmla="*/ 0 w 536"/>
                <a:gd name="T41" fmla="*/ 242 h 426"/>
                <a:gd name="T42" fmla="*/ 3 w 536"/>
                <a:gd name="T43" fmla="*/ 223 h 426"/>
                <a:gd name="T44" fmla="*/ 11 w 536"/>
                <a:gd name="T45" fmla="*/ 204 h 426"/>
                <a:gd name="T46" fmla="*/ 22 w 536"/>
                <a:gd name="T47" fmla="*/ 188 h 426"/>
                <a:gd name="T48" fmla="*/ 38 w 536"/>
                <a:gd name="T49" fmla="*/ 177 h 426"/>
                <a:gd name="T50" fmla="*/ 57 w 536"/>
                <a:gd name="T51" fmla="*/ 169 h 426"/>
                <a:gd name="T52" fmla="*/ 76 w 536"/>
                <a:gd name="T53" fmla="*/ 166 h 426"/>
                <a:gd name="T54" fmla="*/ 96 w 536"/>
                <a:gd name="T55" fmla="*/ 169 h 426"/>
                <a:gd name="T56" fmla="*/ 113 w 536"/>
                <a:gd name="T57" fmla="*/ 177 h 426"/>
                <a:gd name="T58" fmla="*/ 129 w 536"/>
                <a:gd name="T59" fmla="*/ 188 h 426"/>
                <a:gd name="T60" fmla="*/ 184 w 536"/>
                <a:gd name="T61" fmla="*/ 243 h 426"/>
                <a:gd name="T62" fmla="*/ 407 w 536"/>
                <a:gd name="T63" fmla="*/ 21 h 426"/>
                <a:gd name="T64" fmla="*/ 423 w 536"/>
                <a:gd name="T65" fmla="*/ 9 h 426"/>
                <a:gd name="T66" fmla="*/ 442 w 536"/>
                <a:gd name="T67" fmla="*/ 2 h 426"/>
                <a:gd name="T68" fmla="*/ 460 w 536"/>
                <a:gd name="T6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6">
                  <a:moveTo>
                    <a:pt x="460" y="0"/>
                  </a:moveTo>
                  <a:lnTo>
                    <a:pt x="480" y="2"/>
                  </a:lnTo>
                  <a:lnTo>
                    <a:pt x="498" y="9"/>
                  </a:lnTo>
                  <a:lnTo>
                    <a:pt x="514" y="21"/>
                  </a:lnTo>
                  <a:lnTo>
                    <a:pt x="525" y="38"/>
                  </a:lnTo>
                  <a:lnTo>
                    <a:pt x="534" y="56"/>
                  </a:lnTo>
                  <a:lnTo>
                    <a:pt x="536" y="74"/>
                  </a:lnTo>
                  <a:lnTo>
                    <a:pt x="534" y="94"/>
                  </a:lnTo>
                  <a:lnTo>
                    <a:pt x="525" y="112"/>
                  </a:lnTo>
                  <a:lnTo>
                    <a:pt x="514" y="128"/>
                  </a:lnTo>
                  <a:lnTo>
                    <a:pt x="238" y="404"/>
                  </a:lnTo>
                  <a:lnTo>
                    <a:pt x="222" y="416"/>
                  </a:lnTo>
                  <a:lnTo>
                    <a:pt x="204" y="424"/>
                  </a:lnTo>
                  <a:lnTo>
                    <a:pt x="184" y="426"/>
                  </a:lnTo>
                  <a:lnTo>
                    <a:pt x="165" y="424"/>
                  </a:lnTo>
                  <a:lnTo>
                    <a:pt x="147" y="416"/>
                  </a:lnTo>
                  <a:lnTo>
                    <a:pt x="131" y="404"/>
                  </a:lnTo>
                  <a:lnTo>
                    <a:pt x="22" y="295"/>
                  </a:lnTo>
                  <a:lnTo>
                    <a:pt x="11" y="279"/>
                  </a:lnTo>
                  <a:lnTo>
                    <a:pt x="3" y="262"/>
                  </a:lnTo>
                  <a:lnTo>
                    <a:pt x="0" y="242"/>
                  </a:lnTo>
                  <a:lnTo>
                    <a:pt x="3" y="223"/>
                  </a:lnTo>
                  <a:lnTo>
                    <a:pt x="11" y="204"/>
                  </a:lnTo>
                  <a:lnTo>
                    <a:pt x="22" y="188"/>
                  </a:lnTo>
                  <a:lnTo>
                    <a:pt x="38" y="177"/>
                  </a:lnTo>
                  <a:lnTo>
                    <a:pt x="57" y="169"/>
                  </a:lnTo>
                  <a:lnTo>
                    <a:pt x="76" y="166"/>
                  </a:lnTo>
                  <a:lnTo>
                    <a:pt x="96" y="169"/>
                  </a:lnTo>
                  <a:lnTo>
                    <a:pt x="113" y="177"/>
                  </a:lnTo>
                  <a:lnTo>
                    <a:pt x="129" y="188"/>
                  </a:lnTo>
                  <a:lnTo>
                    <a:pt x="184" y="243"/>
                  </a:lnTo>
                  <a:lnTo>
                    <a:pt x="407" y="21"/>
                  </a:lnTo>
                  <a:lnTo>
                    <a:pt x="423" y="9"/>
                  </a:lnTo>
                  <a:lnTo>
                    <a:pt x="442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3" name="Freeform 840"/>
            <p:cNvSpPr>
              <a:spLocks/>
            </p:cNvSpPr>
            <p:nvPr/>
          </p:nvSpPr>
          <p:spPr bwMode="auto">
            <a:xfrm>
              <a:off x="1078" y="496"/>
              <a:ext cx="44" cy="38"/>
            </a:xfrm>
            <a:custGeom>
              <a:avLst/>
              <a:gdLst>
                <a:gd name="T0" fmla="*/ 76 w 179"/>
                <a:gd name="T1" fmla="*/ 0 h 151"/>
                <a:gd name="T2" fmla="*/ 103 w 179"/>
                <a:gd name="T3" fmla="*/ 0 h 151"/>
                <a:gd name="T4" fmla="*/ 122 w 179"/>
                <a:gd name="T5" fmla="*/ 2 h 151"/>
                <a:gd name="T6" fmla="*/ 141 w 179"/>
                <a:gd name="T7" fmla="*/ 10 h 151"/>
                <a:gd name="T8" fmla="*/ 156 w 179"/>
                <a:gd name="T9" fmla="*/ 22 h 151"/>
                <a:gd name="T10" fmla="*/ 168 w 179"/>
                <a:gd name="T11" fmla="*/ 38 h 151"/>
                <a:gd name="T12" fmla="*/ 175 w 179"/>
                <a:gd name="T13" fmla="*/ 55 h 151"/>
                <a:gd name="T14" fmla="*/ 179 w 179"/>
                <a:gd name="T15" fmla="*/ 76 h 151"/>
                <a:gd name="T16" fmla="*/ 175 w 179"/>
                <a:gd name="T17" fmla="*/ 95 h 151"/>
                <a:gd name="T18" fmla="*/ 168 w 179"/>
                <a:gd name="T19" fmla="*/ 114 h 151"/>
                <a:gd name="T20" fmla="*/ 156 w 179"/>
                <a:gd name="T21" fmla="*/ 129 h 151"/>
                <a:gd name="T22" fmla="*/ 141 w 179"/>
                <a:gd name="T23" fmla="*/ 140 h 151"/>
                <a:gd name="T24" fmla="*/ 122 w 179"/>
                <a:gd name="T25" fmla="*/ 148 h 151"/>
                <a:gd name="T26" fmla="*/ 103 w 179"/>
                <a:gd name="T27" fmla="*/ 151 h 151"/>
                <a:gd name="T28" fmla="*/ 76 w 179"/>
                <a:gd name="T29" fmla="*/ 151 h 151"/>
                <a:gd name="T30" fmla="*/ 56 w 179"/>
                <a:gd name="T31" fmla="*/ 148 h 151"/>
                <a:gd name="T32" fmla="*/ 38 w 179"/>
                <a:gd name="T33" fmla="*/ 140 h 151"/>
                <a:gd name="T34" fmla="*/ 22 w 179"/>
                <a:gd name="T35" fmla="*/ 129 h 151"/>
                <a:gd name="T36" fmla="*/ 11 w 179"/>
                <a:gd name="T37" fmla="*/ 114 h 151"/>
                <a:gd name="T38" fmla="*/ 3 w 179"/>
                <a:gd name="T39" fmla="*/ 95 h 151"/>
                <a:gd name="T40" fmla="*/ 0 w 179"/>
                <a:gd name="T41" fmla="*/ 76 h 151"/>
                <a:gd name="T42" fmla="*/ 3 w 179"/>
                <a:gd name="T43" fmla="*/ 55 h 151"/>
                <a:gd name="T44" fmla="*/ 11 w 179"/>
                <a:gd name="T45" fmla="*/ 38 h 151"/>
                <a:gd name="T46" fmla="*/ 22 w 179"/>
                <a:gd name="T47" fmla="*/ 22 h 151"/>
                <a:gd name="T48" fmla="*/ 38 w 179"/>
                <a:gd name="T49" fmla="*/ 10 h 151"/>
                <a:gd name="T50" fmla="*/ 56 w 179"/>
                <a:gd name="T51" fmla="*/ 2 h 151"/>
                <a:gd name="T52" fmla="*/ 76 w 179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51">
                  <a:moveTo>
                    <a:pt x="76" y="0"/>
                  </a:moveTo>
                  <a:lnTo>
                    <a:pt x="103" y="0"/>
                  </a:lnTo>
                  <a:lnTo>
                    <a:pt x="122" y="2"/>
                  </a:lnTo>
                  <a:lnTo>
                    <a:pt x="141" y="10"/>
                  </a:lnTo>
                  <a:lnTo>
                    <a:pt x="156" y="22"/>
                  </a:lnTo>
                  <a:lnTo>
                    <a:pt x="168" y="38"/>
                  </a:lnTo>
                  <a:lnTo>
                    <a:pt x="175" y="55"/>
                  </a:lnTo>
                  <a:lnTo>
                    <a:pt x="179" y="76"/>
                  </a:lnTo>
                  <a:lnTo>
                    <a:pt x="175" y="95"/>
                  </a:lnTo>
                  <a:lnTo>
                    <a:pt x="168" y="114"/>
                  </a:lnTo>
                  <a:lnTo>
                    <a:pt x="156" y="129"/>
                  </a:lnTo>
                  <a:lnTo>
                    <a:pt x="141" y="140"/>
                  </a:lnTo>
                  <a:lnTo>
                    <a:pt x="122" y="148"/>
                  </a:lnTo>
                  <a:lnTo>
                    <a:pt x="103" y="151"/>
                  </a:lnTo>
                  <a:lnTo>
                    <a:pt x="76" y="151"/>
                  </a:lnTo>
                  <a:lnTo>
                    <a:pt x="56" y="148"/>
                  </a:lnTo>
                  <a:lnTo>
                    <a:pt x="38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4" name="Freeform 841"/>
            <p:cNvSpPr>
              <a:spLocks/>
            </p:cNvSpPr>
            <p:nvPr/>
          </p:nvSpPr>
          <p:spPr bwMode="auto">
            <a:xfrm>
              <a:off x="806" y="496"/>
              <a:ext cx="249" cy="38"/>
            </a:xfrm>
            <a:custGeom>
              <a:avLst/>
              <a:gdLst>
                <a:gd name="T0" fmla="*/ 75 w 997"/>
                <a:gd name="T1" fmla="*/ 0 h 151"/>
                <a:gd name="T2" fmla="*/ 921 w 997"/>
                <a:gd name="T3" fmla="*/ 0 h 151"/>
                <a:gd name="T4" fmla="*/ 941 w 997"/>
                <a:gd name="T5" fmla="*/ 2 h 151"/>
                <a:gd name="T6" fmla="*/ 960 w 997"/>
                <a:gd name="T7" fmla="*/ 10 h 151"/>
                <a:gd name="T8" fmla="*/ 975 w 997"/>
                <a:gd name="T9" fmla="*/ 22 h 151"/>
                <a:gd name="T10" fmla="*/ 986 w 997"/>
                <a:gd name="T11" fmla="*/ 38 h 151"/>
                <a:gd name="T12" fmla="*/ 994 w 997"/>
                <a:gd name="T13" fmla="*/ 55 h 151"/>
                <a:gd name="T14" fmla="*/ 997 w 997"/>
                <a:gd name="T15" fmla="*/ 76 h 151"/>
                <a:gd name="T16" fmla="*/ 994 w 997"/>
                <a:gd name="T17" fmla="*/ 95 h 151"/>
                <a:gd name="T18" fmla="*/ 986 w 997"/>
                <a:gd name="T19" fmla="*/ 114 h 151"/>
                <a:gd name="T20" fmla="*/ 975 w 997"/>
                <a:gd name="T21" fmla="*/ 129 h 151"/>
                <a:gd name="T22" fmla="*/ 960 w 997"/>
                <a:gd name="T23" fmla="*/ 140 h 151"/>
                <a:gd name="T24" fmla="*/ 941 w 997"/>
                <a:gd name="T25" fmla="*/ 148 h 151"/>
                <a:gd name="T26" fmla="*/ 921 w 997"/>
                <a:gd name="T27" fmla="*/ 151 h 151"/>
                <a:gd name="T28" fmla="*/ 75 w 997"/>
                <a:gd name="T29" fmla="*/ 151 h 151"/>
                <a:gd name="T30" fmla="*/ 55 w 997"/>
                <a:gd name="T31" fmla="*/ 148 h 151"/>
                <a:gd name="T32" fmla="*/ 37 w 997"/>
                <a:gd name="T33" fmla="*/ 140 h 151"/>
                <a:gd name="T34" fmla="*/ 22 w 997"/>
                <a:gd name="T35" fmla="*/ 129 h 151"/>
                <a:gd name="T36" fmla="*/ 11 w 997"/>
                <a:gd name="T37" fmla="*/ 114 h 151"/>
                <a:gd name="T38" fmla="*/ 3 w 997"/>
                <a:gd name="T39" fmla="*/ 95 h 151"/>
                <a:gd name="T40" fmla="*/ 0 w 997"/>
                <a:gd name="T41" fmla="*/ 76 h 151"/>
                <a:gd name="T42" fmla="*/ 3 w 997"/>
                <a:gd name="T43" fmla="*/ 55 h 151"/>
                <a:gd name="T44" fmla="*/ 11 w 997"/>
                <a:gd name="T45" fmla="*/ 38 h 151"/>
                <a:gd name="T46" fmla="*/ 22 w 997"/>
                <a:gd name="T47" fmla="*/ 22 h 151"/>
                <a:gd name="T48" fmla="*/ 37 w 997"/>
                <a:gd name="T49" fmla="*/ 10 h 151"/>
                <a:gd name="T50" fmla="*/ 55 w 997"/>
                <a:gd name="T51" fmla="*/ 2 h 151"/>
                <a:gd name="T52" fmla="*/ 75 w 997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97" h="151">
                  <a:moveTo>
                    <a:pt x="75" y="0"/>
                  </a:moveTo>
                  <a:lnTo>
                    <a:pt x="921" y="0"/>
                  </a:lnTo>
                  <a:lnTo>
                    <a:pt x="941" y="2"/>
                  </a:lnTo>
                  <a:lnTo>
                    <a:pt x="960" y="10"/>
                  </a:lnTo>
                  <a:lnTo>
                    <a:pt x="975" y="22"/>
                  </a:lnTo>
                  <a:lnTo>
                    <a:pt x="986" y="38"/>
                  </a:lnTo>
                  <a:lnTo>
                    <a:pt x="994" y="55"/>
                  </a:lnTo>
                  <a:lnTo>
                    <a:pt x="997" y="76"/>
                  </a:lnTo>
                  <a:lnTo>
                    <a:pt x="994" y="95"/>
                  </a:lnTo>
                  <a:lnTo>
                    <a:pt x="986" y="114"/>
                  </a:lnTo>
                  <a:lnTo>
                    <a:pt x="975" y="129"/>
                  </a:lnTo>
                  <a:lnTo>
                    <a:pt x="960" y="140"/>
                  </a:lnTo>
                  <a:lnTo>
                    <a:pt x="941" y="148"/>
                  </a:lnTo>
                  <a:lnTo>
                    <a:pt x="921" y="151"/>
                  </a:lnTo>
                  <a:lnTo>
                    <a:pt x="75" y="151"/>
                  </a:lnTo>
                  <a:lnTo>
                    <a:pt x="55" y="148"/>
                  </a:lnTo>
                  <a:lnTo>
                    <a:pt x="37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5" name="Freeform 842"/>
            <p:cNvSpPr>
              <a:spLocks/>
            </p:cNvSpPr>
            <p:nvPr/>
          </p:nvSpPr>
          <p:spPr bwMode="auto">
            <a:xfrm>
              <a:off x="637" y="636"/>
              <a:ext cx="133" cy="107"/>
            </a:xfrm>
            <a:custGeom>
              <a:avLst/>
              <a:gdLst>
                <a:gd name="T0" fmla="*/ 460 w 536"/>
                <a:gd name="T1" fmla="*/ 0 h 428"/>
                <a:gd name="T2" fmla="*/ 480 w 536"/>
                <a:gd name="T3" fmla="*/ 3 h 428"/>
                <a:gd name="T4" fmla="*/ 498 w 536"/>
                <a:gd name="T5" fmla="*/ 11 h 428"/>
                <a:gd name="T6" fmla="*/ 514 w 536"/>
                <a:gd name="T7" fmla="*/ 22 h 428"/>
                <a:gd name="T8" fmla="*/ 525 w 536"/>
                <a:gd name="T9" fmla="*/ 38 h 428"/>
                <a:gd name="T10" fmla="*/ 534 w 536"/>
                <a:gd name="T11" fmla="*/ 57 h 428"/>
                <a:gd name="T12" fmla="*/ 536 w 536"/>
                <a:gd name="T13" fmla="*/ 76 h 428"/>
                <a:gd name="T14" fmla="*/ 534 w 536"/>
                <a:gd name="T15" fmla="*/ 96 h 428"/>
                <a:gd name="T16" fmla="*/ 525 w 536"/>
                <a:gd name="T17" fmla="*/ 113 h 428"/>
                <a:gd name="T18" fmla="*/ 514 w 536"/>
                <a:gd name="T19" fmla="*/ 129 h 428"/>
                <a:gd name="T20" fmla="*/ 238 w 536"/>
                <a:gd name="T21" fmla="*/ 405 h 428"/>
                <a:gd name="T22" fmla="*/ 222 w 536"/>
                <a:gd name="T23" fmla="*/ 418 h 428"/>
                <a:gd name="T24" fmla="*/ 204 w 536"/>
                <a:gd name="T25" fmla="*/ 424 h 428"/>
                <a:gd name="T26" fmla="*/ 184 w 536"/>
                <a:gd name="T27" fmla="*/ 428 h 428"/>
                <a:gd name="T28" fmla="*/ 165 w 536"/>
                <a:gd name="T29" fmla="*/ 424 h 428"/>
                <a:gd name="T30" fmla="*/ 147 w 536"/>
                <a:gd name="T31" fmla="*/ 418 h 428"/>
                <a:gd name="T32" fmla="*/ 131 w 536"/>
                <a:gd name="T33" fmla="*/ 405 h 428"/>
                <a:gd name="T34" fmla="*/ 22 w 536"/>
                <a:gd name="T35" fmla="*/ 297 h 428"/>
                <a:gd name="T36" fmla="*/ 11 w 536"/>
                <a:gd name="T37" fmla="*/ 281 h 428"/>
                <a:gd name="T38" fmla="*/ 3 w 536"/>
                <a:gd name="T39" fmla="*/ 262 h 428"/>
                <a:gd name="T40" fmla="*/ 0 w 536"/>
                <a:gd name="T41" fmla="*/ 243 h 428"/>
                <a:gd name="T42" fmla="*/ 3 w 536"/>
                <a:gd name="T43" fmla="*/ 225 h 428"/>
                <a:gd name="T44" fmla="*/ 11 w 536"/>
                <a:gd name="T45" fmla="*/ 206 h 428"/>
                <a:gd name="T46" fmla="*/ 22 w 536"/>
                <a:gd name="T47" fmla="*/ 190 h 428"/>
                <a:gd name="T48" fmla="*/ 38 w 536"/>
                <a:gd name="T49" fmla="*/ 177 h 428"/>
                <a:gd name="T50" fmla="*/ 57 w 536"/>
                <a:gd name="T51" fmla="*/ 171 h 428"/>
                <a:gd name="T52" fmla="*/ 76 w 536"/>
                <a:gd name="T53" fmla="*/ 168 h 428"/>
                <a:gd name="T54" fmla="*/ 96 w 536"/>
                <a:gd name="T55" fmla="*/ 171 h 428"/>
                <a:gd name="T56" fmla="*/ 113 w 536"/>
                <a:gd name="T57" fmla="*/ 177 h 428"/>
                <a:gd name="T58" fmla="*/ 129 w 536"/>
                <a:gd name="T59" fmla="*/ 190 h 428"/>
                <a:gd name="T60" fmla="*/ 184 w 536"/>
                <a:gd name="T61" fmla="*/ 245 h 428"/>
                <a:gd name="T62" fmla="*/ 407 w 536"/>
                <a:gd name="T63" fmla="*/ 22 h 428"/>
                <a:gd name="T64" fmla="*/ 423 w 536"/>
                <a:gd name="T65" fmla="*/ 11 h 428"/>
                <a:gd name="T66" fmla="*/ 442 w 536"/>
                <a:gd name="T67" fmla="*/ 3 h 428"/>
                <a:gd name="T68" fmla="*/ 460 w 536"/>
                <a:gd name="T6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8">
                  <a:moveTo>
                    <a:pt x="460" y="0"/>
                  </a:moveTo>
                  <a:lnTo>
                    <a:pt x="480" y="3"/>
                  </a:lnTo>
                  <a:lnTo>
                    <a:pt x="498" y="11"/>
                  </a:lnTo>
                  <a:lnTo>
                    <a:pt x="514" y="22"/>
                  </a:lnTo>
                  <a:lnTo>
                    <a:pt x="525" y="38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6"/>
                  </a:lnTo>
                  <a:lnTo>
                    <a:pt x="525" y="113"/>
                  </a:lnTo>
                  <a:lnTo>
                    <a:pt x="514" y="129"/>
                  </a:lnTo>
                  <a:lnTo>
                    <a:pt x="238" y="405"/>
                  </a:lnTo>
                  <a:lnTo>
                    <a:pt x="222" y="418"/>
                  </a:lnTo>
                  <a:lnTo>
                    <a:pt x="204" y="424"/>
                  </a:lnTo>
                  <a:lnTo>
                    <a:pt x="184" y="428"/>
                  </a:lnTo>
                  <a:lnTo>
                    <a:pt x="165" y="424"/>
                  </a:lnTo>
                  <a:lnTo>
                    <a:pt x="147" y="418"/>
                  </a:lnTo>
                  <a:lnTo>
                    <a:pt x="131" y="405"/>
                  </a:lnTo>
                  <a:lnTo>
                    <a:pt x="22" y="297"/>
                  </a:lnTo>
                  <a:lnTo>
                    <a:pt x="11" y="281"/>
                  </a:lnTo>
                  <a:lnTo>
                    <a:pt x="3" y="262"/>
                  </a:lnTo>
                  <a:lnTo>
                    <a:pt x="0" y="243"/>
                  </a:lnTo>
                  <a:lnTo>
                    <a:pt x="3" y="225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1"/>
                  </a:lnTo>
                  <a:lnTo>
                    <a:pt x="76" y="168"/>
                  </a:lnTo>
                  <a:lnTo>
                    <a:pt x="96" y="171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2"/>
                  </a:lnTo>
                  <a:lnTo>
                    <a:pt x="423" y="11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6" name="Freeform 843"/>
            <p:cNvSpPr>
              <a:spLocks/>
            </p:cNvSpPr>
            <p:nvPr/>
          </p:nvSpPr>
          <p:spPr bwMode="auto">
            <a:xfrm>
              <a:off x="806" y="679"/>
              <a:ext cx="316" cy="38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0 h 151"/>
                <a:gd name="T8" fmla="*/ 1243 w 1266"/>
                <a:gd name="T9" fmla="*/ 23 h 151"/>
                <a:gd name="T10" fmla="*/ 1255 w 1266"/>
                <a:gd name="T11" fmla="*/ 38 h 151"/>
                <a:gd name="T12" fmla="*/ 1262 w 1266"/>
                <a:gd name="T13" fmla="*/ 56 h 151"/>
                <a:gd name="T14" fmla="*/ 1266 w 1266"/>
                <a:gd name="T15" fmla="*/ 76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30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30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6 h 151"/>
                <a:gd name="T42" fmla="*/ 3 w 1266"/>
                <a:gd name="T43" fmla="*/ 56 h 151"/>
                <a:gd name="T44" fmla="*/ 11 w 1266"/>
                <a:gd name="T45" fmla="*/ 38 h 151"/>
                <a:gd name="T46" fmla="*/ 22 w 1266"/>
                <a:gd name="T47" fmla="*/ 23 h 151"/>
                <a:gd name="T48" fmla="*/ 37 w 1266"/>
                <a:gd name="T49" fmla="*/ 10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0"/>
                  </a:lnTo>
                  <a:lnTo>
                    <a:pt x="1243" y="23"/>
                  </a:lnTo>
                  <a:lnTo>
                    <a:pt x="1255" y="38"/>
                  </a:lnTo>
                  <a:lnTo>
                    <a:pt x="1262" y="56"/>
                  </a:lnTo>
                  <a:lnTo>
                    <a:pt x="1266" y="76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30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30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7" name="Freeform 844"/>
            <p:cNvSpPr>
              <a:spLocks/>
            </p:cNvSpPr>
            <p:nvPr/>
          </p:nvSpPr>
          <p:spPr bwMode="auto">
            <a:xfrm>
              <a:off x="637" y="818"/>
              <a:ext cx="133" cy="107"/>
            </a:xfrm>
            <a:custGeom>
              <a:avLst/>
              <a:gdLst>
                <a:gd name="T0" fmla="*/ 460 w 536"/>
                <a:gd name="T1" fmla="*/ 0 h 427"/>
                <a:gd name="T2" fmla="*/ 480 w 536"/>
                <a:gd name="T3" fmla="*/ 3 h 427"/>
                <a:gd name="T4" fmla="*/ 498 w 536"/>
                <a:gd name="T5" fmla="*/ 10 h 427"/>
                <a:gd name="T6" fmla="*/ 514 w 536"/>
                <a:gd name="T7" fmla="*/ 23 h 427"/>
                <a:gd name="T8" fmla="*/ 525 w 536"/>
                <a:gd name="T9" fmla="*/ 39 h 427"/>
                <a:gd name="T10" fmla="*/ 534 w 536"/>
                <a:gd name="T11" fmla="*/ 57 h 427"/>
                <a:gd name="T12" fmla="*/ 536 w 536"/>
                <a:gd name="T13" fmla="*/ 76 h 427"/>
                <a:gd name="T14" fmla="*/ 534 w 536"/>
                <a:gd name="T15" fmla="*/ 95 h 427"/>
                <a:gd name="T16" fmla="*/ 525 w 536"/>
                <a:gd name="T17" fmla="*/ 114 h 427"/>
                <a:gd name="T18" fmla="*/ 514 w 536"/>
                <a:gd name="T19" fmla="*/ 130 h 427"/>
                <a:gd name="T20" fmla="*/ 238 w 536"/>
                <a:gd name="T21" fmla="*/ 406 h 427"/>
                <a:gd name="T22" fmla="*/ 222 w 536"/>
                <a:gd name="T23" fmla="*/ 417 h 427"/>
                <a:gd name="T24" fmla="*/ 204 w 536"/>
                <a:gd name="T25" fmla="*/ 425 h 427"/>
                <a:gd name="T26" fmla="*/ 184 w 536"/>
                <a:gd name="T27" fmla="*/ 427 h 427"/>
                <a:gd name="T28" fmla="*/ 165 w 536"/>
                <a:gd name="T29" fmla="*/ 425 h 427"/>
                <a:gd name="T30" fmla="*/ 147 w 536"/>
                <a:gd name="T31" fmla="*/ 417 h 427"/>
                <a:gd name="T32" fmla="*/ 131 w 536"/>
                <a:gd name="T33" fmla="*/ 406 h 427"/>
                <a:gd name="T34" fmla="*/ 22 w 536"/>
                <a:gd name="T35" fmla="*/ 296 h 427"/>
                <a:gd name="T36" fmla="*/ 11 w 536"/>
                <a:gd name="T37" fmla="*/ 280 h 427"/>
                <a:gd name="T38" fmla="*/ 3 w 536"/>
                <a:gd name="T39" fmla="*/ 262 h 427"/>
                <a:gd name="T40" fmla="*/ 0 w 536"/>
                <a:gd name="T41" fmla="*/ 244 h 427"/>
                <a:gd name="T42" fmla="*/ 3 w 536"/>
                <a:gd name="T43" fmla="*/ 224 h 427"/>
                <a:gd name="T44" fmla="*/ 11 w 536"/>
                <a:gd name="T45" fmla="*/ 206 h 427"/>
                <a:gd name="T46" fmla="*/ 22 w 536"/>
                <a:gd name="T47" fmla="*/ 190 h 427"/>
                <a:gd name="T48" fmla="*/ 38 w 536"/>
                <a:gd name="T49" fmla="*/ 177 h 427"/>
                <a:gd name="T50" fmla="*/ 57 w 536"/>
                <a:gd name="T51" fmla="*/ 170 h 427"/>
                <a:gd name="T52" fmla="*/ 76 w 536"/>
                <a:gd name="T53" fmla="*/ 168 h 427"/>
                <a:gd name="T54" fmla="*/ 96 w 536"/>
                <a:gd name="T55" fmla="*/ 170 h 427"/>
                <a:gd name="T56" fmla="*/ 113 w 536"/>
                <a:gd name="T57" fmla="*/ 177 h 427"/>
                <a:gd name="T58" fmla="*/ 129 w 536"/>
                <a:gd name="T59" fmla="*/ 190 h 427"/>
                <a:gd name="T60" fmla="*/ 184 w 536"/>
                <a:gd name="T61" fmla="*/ 245 h 427"/>
                <a:gd name="T62" fmla="*/ 407 w 536"/>
                <a:gd name="T63" fmla="*/ 23 h 427"/>
                <a:gd name="T64" fmla="*/ 423 w 536"/>
                <a:gd name="T65" fmla="*/ 10 h 427"/>
                <a:gd name="T66" fmla="*/ 442 w 536"/>
                <a:gd name="T67" fmla="*/ 3 h 427"/>
                <a:gd name="T68" fmla="*/ 460 w 536"/>
                <a:gd name="T6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7">
                  <a:moveTo>
                    <a:pt x="460" y="0"/>
                  </a:moveTo>
                  <a:lnTo>
                    <a:pt x="480" y="3"/>
                  </a:lnTo>
                  <a:lnTo>
                    <a:pt x="498" y="10"/>
                  </a:lnTo>
                  <a:lnTo>
                    <a:pt x="514" y="23"/>
                  </a:lnTo>
                  <a:lnTo>
                    <a:pt x="525" y="39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5"/>
                  </a:lnTo>
                  <a:lnTo>
                    <a:pt x="525" y="114"/>
                  </a:lnTo>
                  <a:lnTo>
                    <a:pt x="514" y="130"/>
                  </a:lnTo>
                  <a:lnTo>
                    <a:pt x="238" y="406"/>
                  </a:lnTo>
                  <a:lnTo>
                    <a:pt x="222" y="417"/>
                  </a:lnTo>
                  <a:lnTo>
                    <a:pt x="204" y="425"/>
                  </a:lnTo>
                  <a:lnTo>
                    <a:pt x="184" y="427"/>
                  </a:lnTo>
                  <a:lnTo>
                    <a:pt x="165" y="425"/>
                  </a:lnTo>
                  <a:lnTo>
                    <a:pt x="147" y="417"/>
                  </a:lnTo>
                  <a:lnTo>
                    <a:pt x="131" y="406"/>
                  </a:lnTo>
                  <a:lnTo>
                    <a:pt x="22" y="296"/>
                  </a:lnTo>
                  <a:lnTo>
                    <a:pt x="11" y="280"/>
                  </a:lnTo>
                  <a:lnTo>
                    <a:pt x="3" y="262"/>
                  </a:lnTo>
                  <a:lnTo>
                    <a:pt x="0" y="244"/>
                  </a:lnTo>
                  <a:lnTo>
                    <a:pt x="3" y="224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0"/>
                  </a:lnTo>
                  <a:lnTo>
                    <a:pt x="76" y="168"/>
                  </a:lnTo>
                  <a:lnTo>
                    <a:pt x="96" y="170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3"/>
                  </a:lnTo>
                  <a:lnTo>
                    <a:pt x="423" y="10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28" name="Freeform 845"/>
            <p:cNvSpPr>
              <a:spLocks/>
            </p:cNvSpPr>
            <p:nvPr/>
          </p:nvSpPr>
          <p:spPr bwMode="auto">
            <a:xfrm>
              <a:off x="806" y="862"/>
              <a:ext cx="316" cy="37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1 h 151"/>
                <a:gd name="T8" fmla="*/ 1243 w 1266"/>
                <a:gd name="T9" fmla="*/ 22 h 151"/>
                <a:gd name="T10" fmla="*/ 1255 w 1266"/>
                <a:gd name="T11" fmla="*/ 37 h 151"/>
                <a:gd name="T12" fmla="*/ 1262 w 1266"/>
                <a:gd name="T13" fmla="*/ 56 h 151"/>
                <a:gd name="T14" fmla="*/ 1266 w 1266"/>
                <a:gd name="T15" fmla="*/ 75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29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29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5 h 151"/>
                <a:gd name="T42" fmla="*/ 3 w 1266"/>
                <a:gd name="T43" fmla="*/ 56 h 151"/>
                <a:gd name="T44" fmla="*/ 11 w 1266"/>
                <a:gd name="T45" fmla="*/ 37 h 151"/>
                <a:gd name="T46" fmla="*/ 22 w 1266"/>
                <a:gd name="T47" fmla="*/ 22 h 151"/>
                <a:gd name="T48" fmla="*/ 37 w 1266"/>
                <a:gd name="T49" fmla="*/ 11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1"/>
                  </a:lnTo>
                  <a:lnTo>
                    <a:pt x="1243" y="22"/>
                  </a:lnTo>
                  <a:lnTo>
                    <a:pt x="1255" y="37"/>
                  </a:lnTo>
                  <a:lnTo>
                    <a:pt x="1262" y="56"/>
                  </a:lnTo>
                  <a:lnTo>
                    <a:pt x="1266" y="75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29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83821" y="2143267"/>
            <a:ext cx="2750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Гражданин как </a:t>
            </a:r>
          </a:p>
          <a:p>
            <a:pPr algn="ctr"/>
            <a:r>
              <a:rPr lang="ru-RU" sz="1600" b="1" dirty="0"/>
              <a:t>налогоплательщик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96492" y="2049589"/>
            <a:ext cx="2958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Гражданин как </a:t>
            </a:r>
          </a:p>
          <a:p>
            <a:pPr algn="ctr"/>
            <a:r>
              <a:rPr lang="ru-RU" sz="1600" b="1" dirty="0"/>
              <a:t>получатель социальных гарантий</a:t>
            </a:r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EDDBFC9A-6281-1AC2-4237-FE9735119F84}"/>
              </a:ext>
            </a:extLst>
          </p:cNvPr>
          <p:cNvSpPr/>
          <p:nvPr/>
        </p:nvSpPr>
        <p:spPr>
          <a:xfrm>
            <a:off x="2934437" y="5230266"/>
            <a:ext cx="3275126" cy="14056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Гражданин – участник публичных слушаний по исполнению бюджета</a:t>
            </a:r>
          </a:p>
        </p:txBody>
      </p:sp>
      <p:sp>
        <p:nvSpPr>
          <p:cNvPr id="8" name="Стрелка: вверх 7">
            <a:extLst>
              <a:ext uri="{FF2B5EF4-FFF2-40B4-BE49-F238E27FC236}">
                <a16:creationId xmlns:a16="http://schemas.microsoft.com/office/drawing/2014/main" id="{49A64486-D476-60F3-1E31-FAFF98329D88}"/>
              </a:ext>
            </a:extLst>
          </p:cNvPr>
          <p:cNvSpPr/>
          <p:nvPr/>
        </p:nvSpPr>
        <p:spPr>
          <a:xfrm>
            <a:off x="4304079" y="4551545"/>
            <a:ext cx="557592" cy="6816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83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10406</TotalTime>
  <Words>4495</Words>
  <Application>Microsoft Office PowerPoint</Application>
  <PresentationFormat>Экран (4:3)</PresentationFormat>
  <Paragraphs>603</Paragraphs>
  <Slides>38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Calibri</vt:lpstr>
      <vt:lpstr>Century Gothic</vt:lpstr>
      <vt:lpstr>Garamond</vt:lpstr>
      <vt:lpstr>Times New Roman</vt:lpstr>
      <vt:lpstr>Wingdings</vt:lpstr>
      <vt:lpstr>Wingdings 3</vt:lpstr>
      <vt:lpstr>Легкий дым</vt:lpstr>
      <vt:lpstr>Презентация PowerPoint</vt:lpstr>
      <vt:lpstr>ЧТО ТАКОЕ БЮДЖЕТ ДЛЯ ГРАЖДАН?</vt:lpstr>
      <vt:lpstr>Презентация PowerPoint</vt:lpstr>
      <vt:lpstr>Презентация PowerPoint</vt:lpstr>
      <vt:lpstr>Административно-территориальное устройство города Назарово</vt:lpstr>
      <vt:lpstr>Бюджет города Назарово составляется и утверждается сроком на три года - очередной финансовый год и плановый период </vt:lpstr>
      <vt:lpstr>Основные этапы бюджетного процесса</vt:lpstr>
      <vt:lpstr>Бюджетный процесс 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 </vt:lpstr>
      <vt:lpstr>ГРАЖДАНИН, ЕГО УЧАСТИЕ В БЮДЖЕТНОМ ПРОЦЕССЕ</vt:lpstr>
      <vt:lpstr>Участники бюджетного процесса</vt:lpstr>
      <vt:lpstr>Показатели социально – экономического развития города Назарово</vt:lpstr>
      <vt:lpstr>Основные направления бюджетной  политики в 2023 году и плановом периоде 2024-2025 гг.</vt:lpstr>
      <vt:lpstr>Основные направления налоговой политики на 2023 год и плановый период 2024-2025 гг.</vt:lpstr>
      <vt:lpstr>Основные параметры бюджета г. Назарово на 2023-2025гг. </vt:lpstr>
      <vt:lpstr>Параметры  бюджета 2023-2025 годы</vt:lpstr>
      <vt:lpstr>         </vt:lpstr>
      <vt:lpstr>     Структура собственных доходов бюджета на 2023 год, млн.руб.</vt:lpstr>
      <vt:lpstr>Презентация PowerPoint</vt:lpstr>
      <vt:lpstr> Расходы бюджета города Назарово в рамках муниципальных программ на 2023-2025гг. тыс. руб. </vt:lpstr>
      <vt:lpstr>Ожидаемые результаты реализации МП «Развитие образования города Назарово» на 2023-2025гг.     .</vt:lpstr>
      <vt:lpstr>Ожидаемые результаты реализации МП «Реформирование и модернизация жилищно- коммунального хозяйства и повышение энергетической эффективности» на 2023-2025гг.           </vt:lpstr>
      <vt:lpstr>Ожидаемые результаты реализации МП «Развитие культуры в городе Назарово» на 2023-2025гг.</vt:lpstr>
      <vt:lpstr>Ожидаемые результаты реализации МП «Развитие физической культуры и спорта в городе Назарово »</vt:lpstr>
      <vt:lpstr>Ожидаемые результаты реализации МП «Молодежь города Назарово в XXI веке»</vt:lpstr>
      <vt:lpstr>Ожидаемые результаты реализации МП«Развитие инвестиционной деятельности,  малого и среднего предпринимательства на территории города Назарово»</vt:lpstr>
      <vt:lpstr>Ожидаемые результаты реализации МП«Развитие транспортной системы города Назарово» </vt:lpstr>
      <vt:lpstr>Ожидаемые результаты реализации МП «Управление муниципальными финансами»</vt:lpstr>
      <vt:lpstr>Ожидаемые результаты реализации МП « Защита населения и территории города Назарово от чрезвычайных ситуаций природного и техногенного характера» </vt:lpstr>
      <vt:lpstr>Ожидаемые результаты реализации МП «Управление  муниципальным имуществом и земельными ресурсами»</vt:lpstr>
      <vt:lpstr>Ожидаемые результаты реализации МП «Содействие развитию гражданского общества в городе Назарово» на 2023-2025гг.</vt:lpstr>
      <vt:lpstr>Ожидаемые результаты реализации МП «Создание условий для обеспечения доступным и комфортным жильем граждан города Назарово»</vt:lpstr>
      <vt:lpstr>Ожидаемые результаты реализации МП «Формирование законопослушного поведения участников дорожного движения в городе Назарово»</vt:lpstr>
      <vt:lpstr>Ожидаемые результаты реализации МП «Профилактика правонарушений, укрепление общественного порядка и общественной безопасности в г. Назарово »</vt:lpstr>
      <vt:lpstr>Ожидаемые результаты реализации МП « Формирование комфортной городской среды на территории города Назарово»</vt:lpstr>
      <vt:lpstr>Ожидаемые результаты МП «Улучшение условий и охраны труда»</vt:lpstr>
      <vt:lpstr>Динамика муниципального долга</vt:lpstr>
      <vt:lpstr>Сопоставительные параметры бюджетов городов Красноярского края на 2023 год</vt:lpstr>
      <vt:lpstr>Контактная информация</vt:lpstr>
    </vt:vector>
  </TitlesOfParts>
  <Company>ФУ администрации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на основе Решения НГСД №34-355 от 16.12.2015 «Об утверждении бюджета города Назарово на 2016 год и плановый период 2017-2018гг.»</dc:title>
  <dc:creator>Руководитель</dc:creator>
  <cp:lastModifiedBy>FU-22-019</cp:lastModifiedBy>
  <cp:revision>594</cp:revision>
  <dcterms:created xsi:type="dcterms:W3CDTF">2016-01-25T01:56:10Z</dcterms:created>
  <dcterms:modified xsi:type="dcterms:W3CDTF">2023-03-22T08:19:38Z</dcterms:modified>
</cp:coreProperties>
</file>