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185" r:id="rId4"/>
  </p:sldMasterIdLst>
  <p:notesMasterIdLst>
    <p:notesMasterId r:id="rId25"/>
  </p:notesMasterIdLst>
  <p:handoutMasterIdLst>
    <p:handoutMasterId r:id="rId26"/>
  </p:handoutMasterIdLst>
  <p:sldIdLst>
    <p:sldId id="292" r:id="rId5"/>
    <p:sldId id="293" r:id="rId6"/>
    <p:sldId id="5095" r:id="rId7"/>
    <p:sldId id="5097" r:id="rId8"/>
    <p:sldId id="5110" r:id="rId9"/>
    <p:sldId id="5098" r:id="rId10"/>
    <p:sldId id="5111" r:id="rId11"/>
    <p:sldId id="5112" r:id="rId12"/>
    <p:sldId id="5099" r:id="rId13"/>
    <p:sldId id="5100" r:id="rId14"/>
    <p:sldId id="287" r:id="rId15"/>
    <p:sldId id="5102" r:id="rId16"/>
    <p:sldId id="5103" r:id="rId17"/>
    <p:sldId id="5104" r:id="rId18"/>
    <p:sldId id="5105" r:id="rId19"/>
    <p:sldId id="5106" r:id="rId20"/>
    <p:sldId id="5107" r:id="rId21"/>
    <p:sldId id="5108" r:id="rId22"/>
    <p:sldId id="5109" r:id="rId23"/>
    <p:sldId id="281" r:id="rId2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280B"/>
    <a:srgbClr val="942D0B"/>
    <a:srgbClr val="FF9900"/>
    <a:srgbClr val="CC9900"/>
    <a:srgbClr val="F9D4A1"/>
    <a:srgbClr val="FFFFFF"/>
    <a:srgbClr val="F6BF7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25E5076-3810-47DD-B79F-674D7AD40C0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08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6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04695696103322"/>
          <c:y val="9.5850382705016696E-2"/>
          <c:w val="0.81039563940894865"/>
          <c:h val="0.7210632351092614"/>
        </c:manualLayout>
      </c:layout>
      <c:bubbleChart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invertIfNegative val="0"/>
          <c:xVal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xVal>
          <c:y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yVal>
          <c:bubbleSize>
            <c:numLit>
              <c:formatCode>\О\с\н\о\в\н\о\й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1"/>
          <c:extLst>
            <c:ext xmlns:c16="http://schemas.microsoft.com/office/drawing/2014/chart" uri="{C3380CC4-5D6E-409C-BE32-E72D297353CC}">
              <c16:uniqueId val="{00000000-EDAE-4435-B8C1-FF9BB801C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10434560"/>
        <c:axId val="110452736"/>
      </c:bubbleChart>
      <c:valAx>
        <c:axId val="11043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110452736"/>
        <c:crosses val="autoZero"/>
        <c:crossBetween val="midCat"/>
      </c:valAx>
      <c:valAx>
        <c:axId val="110452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434560"/>
        <c:crosses val="autoZero"/>
        <c:crossBetween val="midCat"/>
      </c:valAx>
    </c:plotArea>
    <c:plotVisOnly val="1"/>
    <c:dispBlanksAs val="gap"/>
    <c:showDLblsOverMax val="0"/>
  </c:chart>
  <c:spPr>
    <a:ln>
      <a:solidFill>
        <a:schemeClr val="tx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971419126486428E-3"/>
          <c:y val="0"/>
          <c:w val="0.96574071950108198"/>
          <c:h val="0.84675185874543024"/>
        </c:manualLayout>
      </c:layout>
      <c:line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697053235883693E-2"/>
                  <c:y val="-9.6677642567407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2F-4C14-B1B1-06D09FA6AB0F}"/>
                </c:ext>
              </c:extLst>
            </c:dLbl>
            <c:dLbl>
              <c:idx val="1"/>
              <c:layout>
                <c:manualLayout>
                  <c:x val="-5.3221707974183782E-2"/>
                  <c:y val="-8.8004772130758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2F-4C14-B1B1-06D09FA6AB0F}"/>
                </c:ext>
              </c:extLst>
            </c:dLbl>
            <c:dLbl>
              <c:idx val="2"/>
              <c:layout>
                <c:manualLayout>
                  <c:x val="-5.7391679078982724E-2"/>
                  <c:y val="-9.7473633977570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2F-4C14-B1B1-06D09FA6AB0F}"/>
                </c:ext>
              </c:extLst>
            </c:dLbl>
            <c:dLbl>
              <c:idx val="3"/>
              <c:layout>
                <c:manualLayout>
                  <c:x val="-5.2988968997261084E-2"/>
                  <c:y val="-0.10109615843474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2F-4C14-B1B1-06D09FA6AB0F}"/>
                </c:ext>
              </c:extLst>
            </c:dLbl>
            <c:dLbl>
              <c:idx val="4"/>
              <c:layout>
                <c:manualLayout>
                  <c:x val="-6.1618868404021462E-2"/>
                  <c:y val="-8.5405869720831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2F-4C14-B1B1-06D09FA6AB0F}"/>
                </c:ext>
              </c:extLst>
            </c:dLbl>
            <c:dLbl>
              <c:idx val="5"/>
              <c:layout>
                <c:manualLayout>
                  <c:x val="-4.9486286055534172E-2"/>
                  <c:y val="-9.4629444046767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2F-4C14-B1B1-06D09FA6AB0F}"/>
                </c:ext>
              </c:extLst>
            </c:dLbl>
            <c:dLbl>
              <c:idx val="6"/>
              <c:layout>
                <c:manualLayout>
                  <c:x val="-6.3560421796224495E-2"/>
                  <c:y val="-7.8787878787878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32F-4C14-B1B1-06D09FA6AB0F}"/>
                </c:ext>
              </c:extLst>
            </c:dLbl>
            <c:dLbl>
              <c:idx val="7"/>
              <c:layout>
                <c:manualLayout>
                  <c:x val="-3.0375703264249015E-2"/>
                  <c:y val="-7.8787878787878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32F-4C14-B1B1-06D09FA6AB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Лист1!$B$2:$B$8</c:f>
              <c:numCache>
                <c:formatCode>#\ ##0.0</c:formatCode>
                <c:ptCount val="7"/>
                <c:pt idx="0">
                  <c:v>55.8</c:v>
                </c:pt>
                <c:pt idx="1">
                  <c:v>61.2</c:v>
                </c:pt>
                <c:pt idx="2">
                  <c:v>56</c:v>
                </c:pt>
                <c:pt idx="3">
                  <c:v>55</c:v>
                </c:pt>
                <c:pt idx="4">
                  <c:v>0</c:v>
                </c:pt>
                <c:pt idx="5">
                  <c:v>0</c:v>
                </c:pt>
                <c:pt idx="6" formatCode="#,##0.00">
                  <c:v>5.95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F32F-4C14-B1B1-06D09FA6A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614976"/>
        <c:axId val="65616512"/>
      </c:lineChart>
      <c:catAx>
        <c:axId val="656149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616512"/>
        <c:crosses val="autoZero"/>
        <c:auto val="1"/>
        <c:lblAlgn val="ctr"/>
        <c:lblOffset val="100"/>
        <c:noMultiLvlLbl val="0"/>
      </c:catAx>
      <c:valAx>
        <c:axId val="65616512"/>
        <c:scaling>
          <c:orientation val="minMax"/>
          <c:max val="16"/>
        </c:scaling>
        <c:delete val="1"/>
        <c:axPos val="l"/>
        <c:majorGridlines/>
        <c:numFmt formatCode="0%" sourceLinked="0"/>
        <c:majorTickMark val="out"/>
        <c:minorTickMark val="none"/>
        <c:tickLblPos val="none"/>
        <c:crossAx val="65614976"/>
        <c:crosses val="autoZero"/>
        <c:crossBetween val="between"/>
        <c:majorUnit val="4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0.91422964689308628"/>
          <c:h val="0.8467688822774326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2169695284425173E-2"/>
                  <c:y val="9.6278440281685577E-3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96-4B4A-B3B7-06F092DEED11}"/>
                </c:ext>
              </c:extLst>
            </c:dLbl>
            <c:dLbl>
              <c:idx val="1"/>
              <c:layout>
                <c:manualLayout>
                  <c:x val="6.0195802251259721E-2"/>
                  <c:y val="1.9255688056337386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96-4B4A-B3B7-06F092DEED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38.299999999999997</c:v>
                </c:pt>
                <c:pt idx="1">
                  <c:v>39.700000000000003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96-4B4A-B3B7-06F092DEED1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8189275509551129E-2"/>
                  <c:y val="0.17570815351407784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96-4B4A-B3B7-06F092DEED11}"/>
                </c:ext>
              </c:extLst>
            </c:dLbl>
            <c:dLbl>
              <c:idx val="1"/>
              <c:layout>
                <c:manualLayout>
                  <c:x val="6.4208855734677175E-2"/>
                  <c:y val="0.2695796327887221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96-4B4A-B3B7-06F092DEED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323.8</c:v>
                </c:pt>
                <c:pt idx="1">
                  <c:v>421.7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96-4B4A-B3B7-06F092DEED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114492160"/>
        <c:axId val="114493696"/>
        <c:axId val="65623808"/>
      </c:bar3DChart>
      <c:catAx>
        <c:axId val="1144921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14493696"/>
        <c:crosses val="autoZero"/>
        <c:auto val="1"/>
        <c:lblAlgn val="ctr"/>
        <c:lblOffset val="100"/>
        <c:noMultiLvlLbl val="0"/>
      </c:catAx>
      <c:valAx>
        <c:axId val="1144936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14492160"/>
        <c:crosses val="autoZero"/>
        <c:crossBetween val="between"/>
      </c:valAx>
      <c:serAx>
        <c:axId val="65623808"/>
        <c:scaling>
          <c:orientation val="minMax"/>
        </c:scaling>
        <c:delete val="1"/>
        <c:axPos val="b"/>
        <c:majorTickMark val="none"/>
        <c:minorTickMark val="none"/>
        <c:tickLblPos val="none"/>
        <c:crossAx val="114493696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095641687785132"/>
          <c:y val="0.87214848561405123"/>
          <c:w val="0.71251913696549463"/>
          <c:h val="0.108595826329614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5103946735682"/>
          <c:y val="5.9613742845324072E-2"/>
          <c:w val="0.89872070152628469"/>
          <c:h val="0.93703343378734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3"/>
          <c:dPt>
            <c:idx val="0"/>
            <c:bubble3D val="0"/>
            <c:explosion val="37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669A-49A6-B185-C2EC52FCD8F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669A-49A6-B185-C2EC52FCD8F8}"/>
              </c:ext>
            </c:extLst>
          </c:dPt>
          <c:dLbls>
            <c:dLbl>
              <c:idx val="0"/>
              <c:layout>
                <c:manualLayout>
                  <c:x val="6.5731321474345183E-2"/>
                  <c:y val="5.454129395853444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9A-49A6-B185-C2EC52FCD8F8}"/>
                </c:ext>
              </c:extLst>
            </c:dLbl>
            <c:dLbl>
              <c:idx val="1"/>
              <c:layout>
                <c:manualLayout>
                  <c:x val="-4.753625700941335E-2"/>
                  <c:y val="2.082696465714763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21654; 91%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69A-49A6-B185-C2EC52FCD8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39746</c:v>
                </c:pt>
                <c:pt idx="1">
                  <c:v>421654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9A-49A6-B185-C2EC52FCD8F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335B-41FD-BE4E-3979736B19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совок.доход</c:v>
                </c:pt>
                <c:pt idx="4">
                  <c:v>Надоги на имущ.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0.124</c:v>
                </c:pt>
                <c:pt idx="1">
                  <c:v>0.499</c:v>
                </c:pt>
                <c:pt idx="2">
                  <c:v>5.5E-2</c:v>
                </c:pt>
                <c:pt idx="3">
                  <c:v>0.183</c:v>
                </c:pt>
                <c:pt idx="4">
                  <c:v>0.112</c:v>
                </c:pt>
                <c:pt idx="5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5B-41FD-BE4E-3979736B19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3843551975922094"/>
          <c:y val="0.50168064207502061"/>
          <c:w val="0.74840009387808215"/>
          <c:h val="0.48994291946303997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997990324113441E-2"/>
          <c:y val="0.12822811531597988"/>
          <c:w val="0.89766221831637771"/>
          <c:h val="0.429678150455807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rgbClr val="CC9900"/>
              </a:solidFill>
            </c:spPr>
            <c:extLst>
              <c:ext xmlns:c16="http://schemas.microsoft.com/office/drawing/2014/chart" uri="{C3380CC4-5D6E-409C-BE32-E72D297353CC}">
                <c16:uniqueId val="{00000001-1F0A-4244-83E6-EC6DC3EFE5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имущества, находящегося в государственной и муниципальной собственности </c:v>
                </c:pt>
                <c:pt idx="1">
                  <c:v>Платежи при пользовании природными ресурсами </c:v>
                </c:pt>
                <c:pt idx="2">
                  <c:v>Доходы от оказания платных услуг и компенсации затрат государства </c:v>
                </c:pt>
                <c:pt idx="3">
                  <c:v>Доходы от продажи материальных и нематериальных активов </c:v>
                </c:pt>
                <c:pt idx="4">
                  <c:v>Штрафы, санкции, возмещение ущерба 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66.2</c:v>
                </c:pt>
                <c:pt idx="1">
                  <c:v>8.5</c:v>
                </c:pt>
                <c:pt idx="2">
                  <c:v>3.5</c:v>
                </c:pt>
                <c:pt idx="3">
                  <c:v>15.2</c:v>
                </c:pt>
                <c:pt idx="4">
                  <c:v>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0A-4244-83E6-EC6DC3EFE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0129897322102038"/>
          <c:y val="0.47829432638447816"/>
          <c:w val="0.81578833854957356"/>
          <c:h val="0.43431869595593225"/>
        </c:manualLayout>
      </c:layout>
      <c:overlay val="0"/>
      <c:txPr>
        <a:bodyPr/>
        <a:lstStyle/>
        <a:p>
          <a:pPr>
            <a:defRPr sz="1400" b="0">
              <a:solidFill>
                <a:schemeClr val="tx1"/>
              </a:solidFill>
              <a:latin typeface="+mn-lt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4484219160104987"/>
          <c:y val="4.4959356918351174E-3"/>
          <c:w val="0.55475907699038562"/>
          <c:h val="0.994329279851995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грэс</c:v>
                </c:pt>
                <c:pt idx="1">
                  <c:v>разрез</c:v>
                </c:pt>
                <c:pt idx="2">
                  <c:v>ГМНУ</c:v>
                </c:pt>
                <c:pt idx="3">
                  <c:v>ТИИК</c:v>
                </c:pt>
                <c:pt idx="4">
                  <c:v>СибЭР</c:v>
                </c:pt>
                <c:pt idx="5">
                  <c:v>ВБД</c:v>
                </c:pt>
                <c:pt idx="6">
                  <c:v>АГРОСНАБ</c:v>
                </c:pt>
                <c:pt idx="7">
                  <c:v>Агрохолдинг "Сибиряк"</c:v>
                </c:pt>
                <c:pt idx="8">
                  <c:v>СИБПРОМТРАНС</c:v>
                </c:pt>
                <c:pt idx="9">
                  <c:v>МЕТАЛЛУРГСЕРВИС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</c:numCache>
            </c:numRef>
          </c:val>
          <c:extLst>
            <c:ext xmlns:c16="http://schemas.microsoft.com/office/drawing/2014/chart" uri="{C3380CC4-5D6E-409C-BE32-E72D297353CC}">
              <c16:uniqueId val="{00000000-A44A-4417-B10E-6A7611B15D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829-4956-8FFF-F7D013A5638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29-4956-8FFF-F7D013A5638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1829-4956-8FFF-F7D013A5638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2,9%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829-4956-8FFF-F7D013A5638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829-4956-8FFF-F7D013A56384}"/>
                </c:ext>
              </c:extLst>
            </c:dLbl>
            <c:dLbl>
              <c:idx val="5"/>
              <c:layout>
                <c:manualLayout>
                  <c:x val="6.25000000000000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4FC-4763-8973-2CEE2A5C701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2,6%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829-4956-8FFF-F7D013A5638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1829-4956-8FFF-F7D013A56384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0,7%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829-4956-8FFF-F7D013A56384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1,2%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1829-4956-8FFF-F7D013A56384}"/>
                </c:ext>
              </c:extLst>
            </c:dLbl>
            <c:numFmt formatCode="#,0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грэс</c:v>
                </c:pt>
                <c:pt idx="1">
                  <c:v>разрез</c:v>
                </c:pt>
                <c:pt idx="2">
                  <c:v>ГМНУ</c:v>
                </c:pt>
                <c:pt idx="3">
                  <c:v>ТИИК</c:v>
                </c:pt>
                <c:pt idx="4">
                  <c:v>СибЭР</c:v>
                </c:pt>
                <c:pt idx="5">
                  <c:v>ВБД</c:v>
                </c:pt>
                <c:pt idx="6">
                  <c:v>АГРОСНАБ</c:v>
                </c:pt>
                <c:pt idx="7">
                  <c:v>Агрохолдинг "Сибиряк"</c:v>
                </c:pt>
                <c:pt idx="8">
                  <c:v>СИБПРОМТРАНС</c:v>
                </c:pt>
                <c:pt idx="9">
                  <c:v>МЕТАЛЛУРГСЕРВИС</c:v>
                </c:pt>
              </c:strCache>
            </c:strRef>
          </c:cat>
          <c:val>
            <c:numRef>
              <c:f>Лист1!$C$2:$C$11</c:f>
              <c:numCache>
                <c:formatCode>0.00%</c:formatCode>
                <c:ptCount val="10"/>
                <c:pt idx="0" formatCode="0.0%">
                  <c:v>0.14899999999999999</c:v>
                </c:pt>
                <c:pt idx="1">
                  <c:v>3.5999999999999997E-2</c:v>
                </c:pt>
                <c:pt idx="2">
                  <c:v>1.6E-2</c:v>
                </c:pt>
                <c:pt idx="3">
                  <c:v>2.9000000000000001E-2</c:v>
                </c:pt>
                <c:pt idx="4">
                  <c:v>1.9E-2</c:v>
                </c:pt>
                <c:pt idx="5">
                  <c:v>6.0000000000000001E-3</c:v>
                </c:pt>
                <c:pt idx="6">
                  <c:v>2.5999999999999999E-2</c:v>
                </c:pt>
                <c:pt idx="7">
                  <c:v>0.01</c:v>
                </c:pt>
                <c:pt idx="8">
                  <c:v>7.0000000000000001E-3</c:v>
                </c:pt>
                <c:pt idx="9">
                  <c:v>1.2E-2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4A-4417-B10E-6A7611B15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100544"/>
        <c:axId val="117102080"/>
      </c:barChart>
      <c:catAx>
        <c:axId val="117100544"/>
        <c:scaling>
          <c:orientation val="maxMin"/>
        </c:scaling>
        <c:delete val="1"/>
        <c:axPos val="l"/>
        <c:numFmt formatCode="\О\с\н\о\в\н\о\й" sourceLinked="0"/>
        <c:majorTickMark val="out"/>
        <c:minorTickMark val="none"/>
        <c:tickLblPos val="none"/>
        <c:crossAx val="117102080"/>
        <c:crosses val="autoZero"/>
        <c:auto val="1"/>
        <c:lblAlgn val="ctr"/>
        <c:lblOffset val="100"/>
        <c:noMultiLvlLbl val="0"/>
      </c:catAx>
      <c:valAx>
        <c:axId val="11710208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one"/>
        <c:crossAx val="117100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532921952909558"/>
          <c:y val="1.5982812116624823E-2"/>
          <c:w val="0.7964473603212936"/>
          <c:h val="0.815479054304259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Соц.сфера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1052245</c:v>
                </c:pt>
                <c:pt idx="1">
                  <c:v>1238676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74-4166-AB96-47216CF589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ЖКХ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0436747426390717E-2"/>
                  <c:y val="-8.16387339418144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96501918192529"/>
                      <c:h val="3.771483722484129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B74-4166-AB96-47216CF589C3}"/>
                </c:ext>
              </c:extLst>
            </c:dLbl>
            <c:dLbl>
              <c:idx val="1"/>
              <c:layout>
                <c:manualLayout>
                  <c:x val="5.644684029922159E-2"/>
                  <c:y val="-9.54367545828470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706333313258408"/>
                      <c:h val="5.496247619961629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B74-4166-AB96-47216CF58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220638</c:v>
                </c:pt>
                <c:pt idx="1">
                  <c:v>167584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74-4166-AB96-47216CF589C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644684029922159E-2"/>
                  <c:y val="-1.83974815730934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B74-4166-AB96-47216CF589C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B74-4166-AB96-47216CF58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187525</c:v>
                </c:pt>
                <c:pt idx="1">
                  <c:v>200730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74-4166-AB96-47216CF589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48196576"/>
        <c:axId val="448199488"/>
        <c:axId val="0"/>
      </c:bar3DChart>
      <c:catAx>
        <c:axId val="44819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8199488"/>
        <c:crosses val="autoZero"/>
        <c:auto val="1"/>
        <c:lblAlgn val="ctr"/>
        <c:lblOffset val="100"/>
        <c:noMultiLvlLbl val="0"/>
      </c:catAx>
      <c:valAx>
        <c:axId val="448199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8196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872703412073601E-2"/>
          <c:y val="0.19899829534830749"/>
          <c:w val="0.46692650918635242"/>
          <c:h val="0.697335611661511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0CD-4AD0-8BB1-C0BBA605AB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Лист1!$A$2:$A$16</c:f>
              <c:strCache>
                <c:ptCount val="15"/>
                <c:pt idx="0">
                  <c:v> "Развитие образования города Назарово"</c:v>
                </c:pt>
                <c:pt idx="1">
                  <c:v> "Профилактика правонарушений, укрепление общественного порядка и общественной безопасности в городе Назарово"</c:v>
                </c:pt>
                <c:pt idx="2">
                  <c:v> "Реформирование и модернизация жилищно-коммунального хозяйства и повышение энергетической эффективности"</c:v>
                </c:pt>
                <c:pt idx="3">
                  <c:v> "Развитие культуры в городе Назарово"</c:v>
                </c:pt>
                <c:pt idx="4">
                  <c:v> "Развитие физической культуры и спорта в городе Назарово"</c:v>
                </c:pt>
                <c:pt idx="5">
                  <c:v> "Молодежь города Назарово в ХХ1 веке"</c:v>
                </c:pt>
                <c:pt idx="6">
                  <c:v> "Развитие инвестиционной деятельности, малого и среднего предпринимательства на территории города Назарово"</c:v>
                </c:pt>
                <c:pt idx="7">
                  <c:v> "Развитие транспортной системы города Назарово"</c:v>
                </c:pt>
                <c:pt idx="8">
                  <c:v> "Управление муниципальными финансами"</c:v>
                </c:pt>
                <c:pt idx="9">
                  <c:v> "Создание условий для обеспечения доступным и комфортным жильем граждан города Назарово"</c:v>
                </c:pt>
                <c:pt idx="10">
                  <c:v> "Защита населения и территории города Назарово от чрезвычайных ситуаций природного и техногенного характера"</c:v>
                </c:pt>
                <c:pt idx="11">
                  <c:v> "Управление муниципальным имуществом и земельными ресурсами"</c:v>
                </c:pt>
                <c:pt idx="12">
                  <c:v> "Содействие развитию гражданского общества в городе Назарово"</c:v>
                </c:pt>
                <c:pt idx="13">
                  <c:v> "Формирование комфортной городской среды на территории города Назарово"</c:v>
                </c:pt>
                <c:pt idx="14">
                  <c:v> "Предоставление социальных выплат гражданам на переселение из не предназначенных для проживания строений, созданных в период промышленного освоения Сибири и Дальнего Востока в городе Назарово"</c:v>
                </c:pt>
              </c:strCache>
            </c:strRef>
          </c:cat>
          <c:val>
            <c:numRef>
              <c:f>Лист1!$B$2:$B$16</c:f>
              <c:numCache>
                <c:formatCode>0.00%</c:formatCode>
                <c:ptCount val="15"/>
                <c:pt idx="0">
                  <c:v>0.61633479406145819</c:v>
                </c:pt>
                <c:pt idx="1">
                  <c:v>8.0820018503726575E-5</c:v>
                </c:pt>
                <c:pt idx="2">
                  <c:v>5.2898645999079771E-2</c:v>
                </c:pt>
                <c:pt idx="3">
                  <c:v>0.10724988955120197</c:v>
                </c:pt>
                <c:pt idx="4">
                  <c:v>7.1225527735641322E-2</c:v>
                </c:pt>
                <c:pt idx="5">
                  <c:v>9.2388996752732818E-3</c:v>
                </c:pt>
                <c:pt idx="6">
                  <c:v>3.2670393121402935E-4</c:v>
                </c:pt>
                <c:pt idx="7">
                  <c:v>5.6990593135299618E-2</c:v>
                </c:pt>
                <c:pt idx="8">
                  <c:v>6.5392013419220234E-3</c:v>
                </c:pt>
                <c:pt idx="9">
                  <c:v>5.7934754428350908E-2</c:v>
                </c:pt>
                <c:pt idx="10">
                  <c:v>2.90540419660086E-3</c:v>
                </c:pt>
                <c:pt idx="11">
                  <c:v>9.7540725703260599E-4</c:v>
                </c:pt>
                <c:pt idx="12">
                  <c:v>6.6805073262507151E-4</c:v>
                </c:pt>
                <c:pt idx="13">
                  <c:v>1.5621087107853841E-2</c:v>
                </c:pt>
                <c:pt idx="14">
                  <c:v>1.010220827942773E-3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D-4AD0-8BB1-C0BBA605AB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000" b="1" kern="600" spc="0" baseline="0">
                <a:solidFill>
                  <a:schemeClr val="accent2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2459998359580062"/>
          <c:y val="4.9551590621549582E-2"/>
          <c:w val="0.46915001640419929"/>
          <c:h val="0.95044840937845065"/>
        </c:manualLayout>
      </c:layout>
      <c:overlay val="0"/>
      <c:txPr>
        <a:bodyPr/>
        <a:lstStyle/>
        <a:p>
          <a:pPr>
            <a:defRPr sz="1000" b="1" kern="600" baseline="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F566B9-8AF9-49FF-A7FD-B6A95AA66BE3}" type="doc">
      <dgm:prSet loTypeId="urn:microsoft.com/office/officeart/2005/8/layout/radial1" loCatId="cycle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8EE305AB-AB86-404C-A853-187AB3A907E4}">
      <dgm:prSet phldrT="[Текст]"/>
      <dgm:spPr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ru-RU" dirty="0">
              <a:latin typeface="Arial" pitchFamily="34" charset="0"/>
              <a:cs typeface="Arial" pitchFamily="34" charset="0"/>
            </a:rPr>
            <a:t>Доходы</a:t>
          </a:r>
        </a:p>
      </dgm:t>
    </dgm:pt>
    <dgm:pt modelId="{DCBD1BDF-A47A-47F9-A7D2-6FC1D6AF6712}" type="parTrans" cxnId="{0BA00CC7-B297-4596-872A-9AFE31CCCC9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BA49604-F2D5-49FD-9637-80BDE1C77B05}" type="sibTrans" cxnId="{0BA00CC7-B297-4596-872A-9AFE31CCCC9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AE1F2C1-AFDD-4CF1-9FCE-D820A8947D6C}">
      <dgm:prSet phldrT="[Текст]"/>
      <dgm:spPr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ru-RU" b="1" dirty="0">
              <a:latin typeface="Arial" pitchFamily="34" charset="0"/>
              <a:cs typeface="Arial" pitchFamily="34" charset="0"/>
            </a:rPr>
            <a:t>Налоговые доходы</a:t>
          </a:r>
        </a:p>
      </dgm:t>
    </dgm:pt>
    <dgm:pt modelId="{44D73F25-CA67-4FA5-92CA-0E62CD8FB4D4}" type="parTrans" cxnId="{D0E57371-C27D-4C64-88FA-EF47637787B7}">
      <dgm:prSet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FADD10C5-D981-4E1E-81FE-396EFF43C9F8}" type="sibTrans" cxnId="{D0E57371-C27D-4C64-88FA-EF47637787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A4374A7-F084-4944-852A-744EE5F45CF4}">
      <dgm:prSet phldrT="[Текст]"/>
      <dgm:spPr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ru-RU" b="1" dirty="0">
              <a:latin typeface="Arial" pitchFamily="34" charset="0"/>
              <a:cs typeface="Arial" pitchFamily="34" charset="0"/>
            </a:rPr>
            <a:t>Неналоговые доходы</a:t>
          </a:r>
        </a:p>
      </dgm:t>
    </dgm:pt>
    <dgm:pt modelId="{34E0081A-663C-411E-A9EB-6447B611D176}" type="parTrans" cxnId="{3822546C-8505-4109-B214-F560FEEE7F3A}">
      <dgm:prSet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BA38C1AE-BD98-4A69-A0B8-57F0F5E92355}" type="sibTrans" cxnId="{3822546C-8505-4109-B214-F560FEEE7F3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F212507-F787-434B-9F7C-2B09D84B9F0B}">
      <dgm:prSet phldrT="[Текст]"/>
      <dgm:spPr>
        <a:gradFill flip="none" rotWithShape="1">
          <a:gsLst>
            <a:gs pos="47000">
              <a:schemeClr val="accent2"/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r>
            <a:rPr lang="ru-RU" b="1" dirty="0">
              <a:latin typeface="Arial" pitchFamily="34" charset="0"/>
              <a:cs typeface="Arial" pitchFamily="34" charset="0"/>
            </a:rPr>
            <a:t>Безвозмездные поступления</a:t>
          </a:r>
        </a:p>
      </dgm:t>
    </dgm:pt>
    <dgm:pt modelId="{9FAF67A9-1FCB-4F6E-A93F-4D5C952A315A}" type="parTrans" cxnId="{9CAF42C0-CE97-40BD-B740-1B475C842835}">
      <dgm:prSet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ACF06FD0-A2DA-4605-A4BE-C20C10B7DD2A}" type="sibTrans" cxnId="{9CAF42C0-CE97-40BD-B740-1B475C84283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DB86580-581F-4DBB-92F1-F651EA9D1168}" type="pres">
      <dgm:prSet presAssocID="{C7F566B9-8AF9-49FF-A7FD-B6A95AA66BE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ED07B1B-C423-48CF-958D-3A3807B0840E}" type="pres">
      <dgm:prSet presAssocID="{8EE305AB-AB86-404C-A853-187AB3A907E4}" presName="centerShape" presStyleLbl="node0" presStyleIdx="0" presStyleCnt="1"/>
      <dgm:spPr/>
    </dgm:pt>
    <dgm:pt modelId="{460E453D-92F3-4E76-B697-18ACC2757C2E}" type="pres">
      <dgm:prSet presAssocID="{44D73F25-CA67-4FA5-92CA-0E62CD8FB4D4}" presName="Name9" presStyleLbl="parChTrans1D2" presStyleIdx="0" presStyleCnt="3"/>
      <dgm:spPr/>
    </dgm:pt>
    <dgm:pt modelId="{E84C79FF-9EF2-46D6-833F-0EF09E2697E6}" type="pres">
      <dgm:prSet presAssocID="{44D73F25-CA67-4FA5-92CA-0E62CD8FB4D4}" presName="connTx" presStyleLbl="parChTrans1D2" presStyleIdx="0" presStyleCnt="3"/>
      <dgm:spPr/>
    </dgm:pt>
    <dgm:pt modelId="{6EC96C9E-4855-4B91-B03C-BE3F531F93CE}" type="pres">
      <dgm:prSet presAssocID="{EAE1F2C1-AFDD-4CF1-9FCE-D820A8947D6C}" presName="node" presStyleLbl="node1" presStyleIdx="0" presStyleCnt="3">
        <dgm:presLayoutVars>
          <dgm:bulletEnabled val="1"/>
        </dgm:presLayoutVars>
      </dgm:prSet>
      <dgm:spPr/>
    </dgm:pt>
    <dgm:pt modelId="{5CBC1BD4-5CEC-4953-84EB-D3B7C1F328EC}" type="pres">
      <dgm:prSet presAssocID="{34E0081A-663C-411E-A9EB-6447B611D176}" presName="Name9" presStyleLbl="parChTrans1D2" presStyleIdx="1" presStyleCnt="3"/>
      <dgm:spPr/>
    </dgm:pt>
    <dgm:pt modelId="{2A9AD493-18DF-42B7-8E1E-A7799D9B1FD9}" type="pres">
      <dgm:prSet presAssocID="{34E0081A-663C-411E-A9EB-6447B611D176}" presName="connTx" presStyleLbl="parChTrans1D2" presStyleIdx="1" presStyleCnt="3"/>
      <dgm:spPr/>
    </dgm:pt>
    <dgm:pt modelId="{B4E149BB-7D7B-4A63-B28D-BC546C6741D3}" type="pres">
      <dgm:prSet presAssocID="{4A4374A7-F084-4944-852A-744EE5F45CF4}" presName="node" presStyleLbl="node1" presStyleIdx="1" presStyleCnt="3">
        <dgm:presLayoutVars>
          <dgm:bulletEnabled val="1"/>
        </dgm:presLayoutVars>
      </dgm:prSet>
      <dgm:spPr/>
    </dgm:pt>
    <dgm:pt modelId="{17F3475A-D1D1-4EA0-BFE9-6578DF1DA1C8}" type="pres">
      <dgm:prSet presAssocID="{9FAF67A9-1FCB-4F6E-A93F-4D5C952A315A}" presName="Name9" presStyleLbl="parChTrans1D2" presStyleIdx="2" presStyleCnt="3"/>
      <dgm:spPr/>
    </dgm:pt>
    <dgm:pt modelId="{45FF75B3-7BDF-470F-BCA5-55CE838E21FB}" type="pres">
      <dgm:prSet presAssocID="{9FAF67A9-1FCB-4F6E-A93F-4D5C952A315A}" presName="connTx" presStyleLbl="parChTrans1D2" presStyleIdx="2" presStyleCnt="3"/>
      <dgm:spPr/>
    </dgm:pt>
    <dgm:pt modelId="{666EBE4A-7A86-49AC-8E85-48C827234E07}" type="pres">
      <dgm:prSet presAssocID="{EF212507-F787-434B-9F7C-2B09D84B9F0B}" presName="node" presStyleLbl="node1" presStyleIdx="2" presStyleCnt="3">
        <dgm:presLayoutVars>
          <dgm:bulletEnabled val="1"/>
        </dgm:presLayoutVars>
      </dgm:prSet>
      <dgm:spPr/>
    </dgm:pt>
  </dgm:ptLst>
  <dgm:cxnLst>
    <dgm:cxn modelId="{A6D36C0C-0B9A-4256-A107-3A2826EA1DF2}" type="presOf" srcId="{EF212507-F787-434B-9F7C-2B09D84B9F0B}" destId="{666EBE4A-7A86-49AC-8E85-48C827234E07}" srcOrd="0" destOrd="0" presId="urn:microsoft.com/office/officeart/2005/8/layout/radial1"/>
    <dgm:cxn modelId="{9D3F5A37-9D1B-4CC8-8447-3B3B45B3089C}" type="presOf" srcId="{44D73F25-CA67-4FA5-92CA-0E62CD8FB4D4}" destId="{460E453D-92F3-4E76-B697-18ACC2757C2E}" srcOrd="0" destOrd="0" presId="urn:microsoft.com/office/officeart/2005/8/layout/radial1"/>
    <dgm:cxn modelId="{AF4F693A-E169-4725-9564-E3DDD27B8494}" type="presOf" srcId="{8EE305AB-AB86-404C-A853-187AB3A907E4}" destId="{4ED07B1B-C423-48CF-958D-3A3807B0840E}" srcOrd="0" destOrd="0" presId="urn:microsoft.com/office/officeart/2005/8/layout/radial1"/>
    <dgm:cxn modelId="{360AEC3D-83C1-4639-977D-12962CBDB9CE}" type="presOf" srcId="{34E0081A-663C-411E-A9EB-6447B611D176}" destId="{5CBC1BD4-5CEC-4953-84EB-D3B7C1F328EC}" srcOrd="0" destOrd="0" presId="urn:microsoft.com/office/officeart/2005/8/layout/radial1"/>
    <dgm:cxn modelId="{7166BB4A-E5EA-4AFA-BEBE-5FAA3AFD5CC3}" type="presOf" srcId="{44D73F25-CA67-4FA5-92CA-0E62CD8FB4D4}" destId="{E84C79FF-9EF2-46D6-833F-0EF09E2697E6}" srcOrd="1" destOrd="0" presId="urn:microsoft.com/office/officeart/2005/8/layout/radial1"/>
    <dgm:cxn modelId="{3822546C-8505-4109-B214-F560FEEE7F3A}" srcId="{8EE305AB-AB86-404C-A853-187AB3A907E4}" destId="{4A4374A7-F084-4944-852A-744EE5F45CF4}" srcOrd="1" destOrd="0" parTransId="{34E0081A-663C-411E-A9EB-6447B611D176}" sibTransId="{BA38C1AE-BD98-4A69-A0B8-57F0F5E92355}"/>
    <dgm:cxn modelId="{A121F96D-D0F8-48ED-8D23-1C6AD73079CC}" type="presOf" srcId="{EAE1F2C1-AFDD-4CF1-9FCE-D820A8947D6C}" destId="{6EC96C9E-4855-4B91-B03C-BE3F531F93CE}" srcOrd="0" destOrd="0" presId="urn:microsoft.com/office/officeart/2005/8/layout/radial1"/>
    <dgm:cxn modelId="{D0E57371-C27D-4C64-88FA-EF47637787B7}" srcId="{8EE305AB-AB86-404C-A853-187AB3A907E4}" destId="{EAE1F2C1-AFDD-4CF1-9FCE-D820A8947D6C}" srcOrd="0" destOrd="0" parTransId="{44D73F25-CA67-4FA5-92CA-0E62CD8FB4D4}" sibTransId="{FADD10C5-D981-4E1E-81FE-396EFF43C9F8}"/>
    <dgm:cxn modelId="{0D95CE55-FF6B-4F81-AE19-37E4140573A3}" type="presOf" srcId="{34E0081A-663C-411E-A9EB-6447B611D176}" destId="{2A9AD493-18DF-42B7-8E1E-A7799D9B1FD9}" srcOrd="1" destOrd="0" presId="urn:microsoft.com/office/officeart/2005/8/layout/radial1"/>
    <dgm:cxn modelId="{EF08C682-E5C6-407A-8A71-BD13F4E1804A}" type="presOf" srcId="{4A4374A7-F084-4944-852A-744EE5F45CF4}" destId="{B4E149BB-7D7B-4A63-B28D-BC546C6741D3}" srcOrd="0" destOrd="0" presId="urn:microsoft.com/office/officeart/2005/8/layout/radial1"/>
    <dgm:cxn modelId="{66E46685-A20E-42D4-91D9-2F1A0295175B}" type="presOf" srcId="{9FAF67A9-1FCB-4F6E-A93F-4D5C952A315A}" destId="{17F3475A-D1D1-4EA0-BFE9-6578DF1DA1C8}" srcOrd="0" destOrd="0" presId="urn:microsoft.com/office/officeart/2005/8/layout/radial1"/>
    <dgm:cxn modelId="{9CAF42C0-CE97-40BD-B740-1B475C842835}" srcId="{8EE305AB-AB86-404C-A853-187AB3A907E4}" destId="{EF212507-F787-434B-9F7C-2B09D84B9F0B}" srcOrd="2" destOrd="0" parTransId="{9FAF67A9-1FCB-4F6E-A93F-4D5C952A315A}" sibTransId="{ACF06FD0-A2DA-4605-A4BE-C20C10B7DD2A}"/>
    <dgm:cxn modelId="{0BA00CC7-B297-4596-872A-9AFE31CCCC98}" srcId="{C7F566B9-8AF9-49FF-A7FD-B6A95AA66BE3}" destId="{8EE305AB-AB86-404C-A853-187AB3A907E4}" srcOrd="0" destOrd="0" parTransId="{DCBD1BDF-A47A-47F9-A7D2-6FC1D6AF6712}" sibTransId="{CBA49604-F2D5-49FD-9637-80BDE1C77B05}"/>
    <dgm:cxn modelId="{823A71E6-B5C0-44CC-81CB-403F1073F417}" type="presOf" srcId="{9FAF67A9-1FCB-4F6E-A93F-4D5C952A315A}" destId="{45FF75B3-7BDF-470F-BCA5-55CE838E21FB}" srcOrd="1" destOrd="0" presId="urn:microsoft.com/office/officeart/2005/8/layout/radial1"/>
    <dgm:cxn modelId="{FAD1A0FC-46A3-408B-8A60-CDC43BD243C4}" type="presOf" srcId="{C7F566B9-8AF9-49FF-A7FD-B6A95AA66BE3}" destId="{CDB86580-581F-4DBB-92F1-F651EA9D1168}" srcOrd="0" destOrd="0" presId="urn:microsoft.com/office/officeart/2005/8/layout/radial1"/>
    <dgm:cxn modelId="{35E2E255-50E1-4A5C-9BDB-919FB25FBA10}" type="presParOf" srcId="{CDB86580-581F-4DBB-92F1-F651EA9D1168}" destId="{4ED07B1B-C423-48CF-958D-3A3807B0840E}" srcOrd="0" destOrd="0" presId="urn:microsoft.com/office/officeart/2005/8/layout/radial1"/>
    <dgm:cxn modelId="{A9C4BE3B-703A-40BE-8EFD-8493465B1ED4}" type="presParOf" srcId="{CDB86580-581F-4DBB-92F1-F651EA9D1168}" destId="{460E453D-92F3-4E76-B697-18ACC2757C2E}" srcOrd="1" destOrd="0" presId="urn:microsoft.com/office/officeart/2005/8/layout/radial1"/>
    <dgm:cxn modelId="{3B317CDD-0D1C-46DA-864E-4D66E00745E8}" type="presParOf" srcId="{460E453D-92F3-4E76-B697-18ACC2757C2E}" destId="{E84C79FF-9EF2-46D6-833F-0EF09E2697E6}" srcOrd="0" destOrd="0" presId="urn:microsoft.com/office/officeart/2005/8/layout/radial1"/>
    <dgm:cxn modelId="{E846E167-2C4F-4710-A330-575619BB84A2}" type="presParOf" srcId="{CDB86580-581F-4DBB-92F1-F651EA9D1168}" destId="{6EC96C9E-4855-4B91-B03C-BE3F531F93CE}" srcOrd="2" destOrd="0" presId="urn:microsoft.com/office/officeart/2005/8/layout/radial1"/>
    <dgm:cxn modelId="{B818365F-DA4F-4C4E-B89C-9F95B7EE4A3A}" type="presParOf" srcId="{CDB86580-581F-4DBB-92F1-F651EA9D1168}" destId="{5CBC1BD4-5CEC-4953-84EB-D3B7C1F328EC}" srcOrd="3" destOrd="0" presId="urn:microsoft.com/office/officeart/2005/8/layout/radial1"/>
    <dgm:cxn modelId="{38A8D40A-9E99-4BD0-A82C-B2C63E0A4AB3}" type="presParOf" srcId="{5CBC1BD4-5CEC-4953-84EB-D3B7C1F328EC}" destId="{2A9AD493-18DF-42B7-8E1E-A7799D9B1FD9}" srcOrd="0" destOrd="0" presId="urn:microsoft.com/office/officeart/2005/8/layout/radial1"/>
    <dgm:cxn modelId="{9D534776-2376-41BD-8F95-E5E2D1FB2C56}" type="presParOf" srcId="{CDB86580-581F-4DBB-92F1-F651EA9D1168}" destId="{B4E149BB-7D7B-4A63-B28D-BC546C6741D3}" srcOrd="4" destOrd="0" presId="urn:microsoft.com/office/officeart/2005/8/layout/radial1"/>
    <dgm:cxn modelId="{8EF9B7D9-4208-4640-AAE2-921E22A64962}" type="presParOf" srcId="{CDB86580-581F-4DBB-92F1-F651EA9D1168}" destId="{17F3475A-D1D1-4EA0-BFE9-6578DF1DA1C8}" srcOrd="5" destOrd="0" presId="urn:microsoft.com/office/officeart/2005/8/layout/radial1"/>
    <dgm:cxn modelId="{1FE251AB-656A-4953-A02E-822A055DD92C}" type="presParOf" srcId="{17F3475A-D1D1-4EA0-BFE9-6578DF1DA1C8}" destId="{45FF75B3-7BDF-470F-BCA5-55CE838E21FB}" srcOrd="0" destOrd="0" presId="urn:microsoft.com/office/officeart/2005/8/layout/radial1"/>
    <dgm:cxn modelId="{6267E976-A10D-42E9-876F-2C1E3D020EFB}" type="presParOf" srcId="{CDB86580-581F-4DBB-92F1-F651EA9D1168}" destId="{666EBE4A-7A86-49AC-8E85-48C827234E07}" srcOrd="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9D8225-3E0A-4006-9E23-EEB8A8D2F9D3}" type="doc">
      <dgm:prSet loTypeId="urn:microsoft.com/office/officeart/2005/8/layout/radial6" loCatId="cycle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74BBA45-5B8B-4D9C-819E-7C1AA7E5C920}">
      <dgm:prSet phldrT="[Текст]"/>
      <dgm:spPr/>
      <dgm:t>
        <a:bodyPr/>
        <a:lstStyle/>
        <a:p>
          <a:r>
            <a:rPr lang="ru-RU" dirty="0">
              <a:latin typeface="Arial" pitchFamily="34" charset="0"/>
              <a:cs typeface="Arial" pitchFamily="34" charset="0"/>
            </a:rPr>
            <a:t>Налоги, уплачиваемые организацией</a:t>
          </a:r>
        </a:p>
      </dgm:t>
    </dgm:pt>
    <dgm:pt modelId="{95ED68EB-436E-4BC4-A006-A5D6B56F56FF}" type="parTrans" cxnId="{D698D551-EFD5-4809-BD5A-CEAAFEEE569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84C8CB7-449D-4333-B2F0-08E3338A859D}" type="sibTrans" cxnId="{D698D551-EFD5-4809-BD5A-CEAAFEEE569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785D57C-0109-4D24-9048-E60C9C97F853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>
              <a:latin typeface="Arial" pitchFamily="34" charset="0"/>
              <a:cs typeface="Arial" pitchFamily="34" charset="0"/>
            </a:rPr>
            <a:t>Налог на прибыль организаций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latin typeface="Arial" pitchFamily="34" charset="0"/>
            <a:cs typeface="Arial" pitchFamily="34" charset="0"/>
          </a:endParaRPr>
        </a:p>
      </dgm:t>
    </dgm:pt>
    <dgm:pt modelId="{51C7C14B-71C4-4F6D-98A7-2FB290324940}" type="parTrans" cxnId="{67F9DA47-686D-4CAD-ACB3-C664455CC94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6F173A-9AAA-43D8-940C-29742A99D0C7}" type="sibTrans" cxnId="{67F9DA47-686D-4CAD-ACB3-C664455CC94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2E18D42-0AF3-492D-9B26-9C509F4465DA}">
      <dgm:prSet phldrT="[Текст]"/>
      <dgm:spPr/>
      <dgm:t>
        <a:bodyPr/>
        <a:lstStyle/>
        <a:p>
          <a:r>
            <a:rPr lang="ru-RU" dirty="0">
              <a:latin typeface="Arial" pitchFamily="34" charset="0"/>
              <a:cs typeface="Arial" pitchFamily="34" charset="0"/>
            </a:rPr>
            <a:t>Земельный налог</a:t>
          </a:r>
        </a:p>
      </dgm:t>
    </dgm:pt>
    <dgm:pt modelId="{34AB5CDD-09C9-417A-9F8C-891E6826D91C}" type="parTrans" cxnId="{DB080382-DBDE-46F6-8177-A54AC191C52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D6AFB95-C1FC-4CA3-AE32-C754C372B61D}" type="sibTrans" cxnId="{DB080382-DBDE-46F6-8177-A54AC191C52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B0C06EB-527F-4164-97E0-B16F7D9A276D}">
      <dgm:prSet phldrT="[Текст]"/>
      <dgm:spPr/>
      <dgm:t>
        <a:bodyPr/>
        <a:lstStyle/>
        <a:p>
          <a:r>
            <a:rPr lang="ru-RU" dirty="0">
              <a:latin typeface="Arial" pitchFamily="34" charset="0"/>
              <a:cs typeface="Arial" pitchFamily="34" charset="0"/>
            </a:rPr>
            <a:t>Прочие налоги и сборы</a:t>
          </a:r>
        </a:p>
      </dgm:t>
    </dgm:pt>
    <dgm:pt modelId="{2770FB65-7D99-4F9B-BC8D-2A1A6DC2D24E}" type="parTrans" cxnId="{F61DE534-24ED-4256-8F5E-06A99850C91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AC23F5A-04CD-4AC7-9BD9-63F02728B769}" type="sibTrans" cxnId="{F61DE534-24ED-4256-8F5E-06A99850C91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9E238D7-533B-4F85-B90D-8DA02764E565}">
      <dgm:prSet phldrT="[Текст]"/>
      <dgm:spPr/>
      <dgm:t>
        <a:bodyPr/>
        <a:lstStyle/>
        <a:p>
          <a:r>
            <a:rPr lang="ru-RU" dirty="0">
              <a:latin typeface="Arial" pitchFamily="34" charset="0"/>
              <a:cs typeface="Arial" pitchFamily="34" charset="0"/>
            </a:rPr>
            <a:t>Налог на доходы физических лиц</a:t>
          </a:r>
        </a:p>
      </dgm:t>
    </dgm:pt>
    <dgm:pt modelId="{1F4ADBC6-2228-4642-A44F-DC1C924F3CBF}" type="parTrans" cxnId="{2FD80E2F-27E5-4870-8AD4-2522F6995B6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58478A7-C427-48CB-A654-B4AB7533E3B2}" type="sibTrans" cxnId="{2FD80E2F-27E5-4870-8AD4-2522F6995B6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AF40148-3AE5-45C4-A95A-9C7F38334EC6}" type="pres">
      <dgm:prSet presAssocID="{4E9D8225-3E0A-4006-9E23-EEB8A8D2F9D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E80DE19-23D2-4BF2-9DDF-84D8076414E4}" type="pres">
      <dgm:prSet presAssocID="{C74BBA45-5B8B-4D9C-819E-7C1AA7E5C920}" presName="centerShape" presStyleLbl="node0" presStyleIdx="0" presStyleCnt="1"/>
      <dgm:spPr/>
    </dgm:pt>
    <dgm:pt modelId="{6649051D-DF52-4383-8B39-B265865B8B32}" type="pres">
      <dgm:prSet presAssocID="{8785D57C-0109-4D24-9048-E60C9C97F853}" presName="node" presStyleLbl="node1" presStyleIdx="0" presStyleCnt="4">
        <dgm:presLayoutVars>
          <dgm:bulletEnabled val="1"/>
        </dgm:presLayoutVars>
      </dgm:prSet>
      <dgm:spPr/>
    </dgm:pt>
    <dgm:pt modelId="{76ACF0AC-CA43-40DB-BE75-5858DEB65CE0}" type="pres">
      <dgm:prSet presAssocID="{8785D57C-0109-4D24-9048-E60C9C97F853}" presName="dummy" presStyleCnt="0"/>
      <dgm:spPr/>
    </dgm:pt>
    <dgm:pt modelId="{B3610B34-F9EA-4B2C-8DEA-A607F009EEB1}" type="pres">
      <dgm:prSet presAssocID="{986F173A-9AAA-43D8-940C-29742A99D0C7}" presName="sibTrans" presStyleLbl="sibTrans2D1" presStyleIdx="0" presStyleCnt="4"/>
      <dgm:spPr/>
    </dgm:pt>
    <dgm:pt modelId="{680D4342-7069-4262-B2BA-A15DBB2DEFF7}" type="pres">
      <dgm:prSet presAssocID="{52E18D42-0AF3-492D-9B26-9C509F4465DA}" presName="node" presStyleLbl="node1" presStyleIdx="1" presStyleCnt="4">
        <dgm:presLayoutVars>
          <dgm:bulletEnabled val="1"/>
        </dgm:presLayoutVars>
      </dgm:prSet>
      <dgm:spPr/>
    </dgm:pt>
    <dgm:pt modelId="{A663E826-650D-4859-9EA3-5FF60915BD8D}" type="pres">
      <dgm:prSet presAssocID="{52E18D42-0AF3-492D-9B26-9C509F4465DA}" presName="dummy" presStyleCnt="0"/>
      <dgm:spPr/>
    </dgm:pt>
    <dgm:pt modelId="{15470BF5-60B3-469F-922C-AE7EB5C11F38}" type="pres">
      <dgm:prSet presAssocID="{2D6AFB95-C1FC-4CA3-AE32-C754C372B61D}" presName="sibTrans" presStyleLbl="sibTrans2D1" presStyleIdx="1" presStyleCnt="4" custLinFactNeighborX="-1677" custLinFactNeighborY="672"/>
      <dgm:spPr/>
    </dgm:pt>
    <dgm:pt modelId="{9F662529-1460-4C34-9C2D-B307F2261D5D}" type="pres">
      <dgm:prSet presAssocID="{CB0C06EB-527F-4164-97E0-B16F7D9A276D}" presName="node" presStyleLbl="node1" presStyleIdx="2" presStyleCnt="4">
        <dgm:presLayoutVars>
          <dgm:bulletEnabled val="1"/>
        </dgm:presLayoutVars>
      </dgm:prSet>
      <dgm:spPr/>
    </dgm:pt>
    <dgm:pt modelId="{E1B44474-EDD6-497F-8B6F-61EB1F85FBEB}" type="pres">
      <dgm:prSet presAssocID="{CB0C06EB-527F-4164-97E0-B16F7D9A276D}" presName="dummy" presStyleCnt="0"/>
      <dgm:spPr/>
    </dgm:pt>
    <dgm:pt modelId="{205F28C0-DD62-4E9D-B619-623216C5B33E}" type="pres">
      <dgm:prSet presAssocID="{FAC23F5A-04CD-4AC7-9BD9-63F02728B769}" presName="sibTrans" presStyleLbl="sibTrans2D1" presStyleIdx="2" presStyleCnt="4"/>
      <dgm:spPr/>
    </dgm:pt>
    <dgm:pt modelId="{C9C6A0A6-02AA-42AA-BB99-AB7AAC55924F}" type="pres">
      <dgm:prSet presAssocID="{F9E238D7-533B-4F85-B90D-8DA02764E565}" presName="node" presStyleLbl="node1" presStyleIdx="3" presStyleCnt="4">
        <dgm:presLayoutVars>
          <dgm:bulletEnabled val="1"/>
        </dgm:presLayoutVars>
      </dgm:prSet>
      <dgm:spPr/>
    </dgm:pt>
    <dgm:pt modelId="{647908D1-0316-4A03-B276-C86947D00B40}" type="pres">
      <dgm:prSet presAssocID="{F9E238D7-533B-4F85-B90D-8DA02764E565}" presName="dummy" presStyleCnt="0"/>
      <dgm:spPr/>
    </dgm:pt>
    <dgm:pt modelId="{9E013013-D299-49FE-B392-34A309D4B304}" type="pres">
      <dgm:prSet presAssocID="{258478A7-C427-48CB-A654-B4AB7533E3B2}" presName="sibTrans" presStyleLbl="sibTrans2D1" presStyleIdx="3" presStyleCnt="4"/>
      <dgm:spPr/>
    </dgm:pt>
  </dgm:ptLst>
  <dgm:cxnLst>
    <dgm:cxn modelId="{E3467C1A-C279-4585-98A8-9BAE2E7D5AFA}" type="presOf" srcId="{4E9D8225-3E0A-4006-9E23-EEB8A8D2F9D3}" destId="{5AF40148-3AE5-45C4-A95A-9C7F38334EC6}" srcOrd="0" destOrd="0" presId="urn:microsoft.com/office/officeart/2005/8/layout/radial6"/>
    <dgm:cxn modelId="{2FD80E2F-27E5-4870-8AD4-2522F6995B6E}" srcId="{C74BBA45-5B8B-4D9C-819E-7C1AA7E5C920}" destId="{F9E238D7-533B-4F85-B90D-8DA02764E565}" srcOrd="3" destOrd="0" parTransId="{1F4ADBC6-2228-4642-A44F-DC1C924F3CBF}" sibTransId="{258478A7-C427-48CB-A654-B4AB7533E3B2}"/>
    <dgm:cxn modelId="{F61DE534-24ED-4256-8F5E-06A99850C913}" srcId="{C74BBA45-5B8B-4D9C-819E-7C1AA7E5C920}" destId="{CB0C06EB-527F-4164-97E0-B16F7D9A276D}" srcOrd="2" destOrd="0" parTransId="{2770FB65-7D99-4F9B-BC8D-2A1A6DC2D24E}" sibTransId="{FAC23F5A-04CD-4AC7-9BD9-63F02728B769}"/>
    <dgm:cxn modelId="{3B36A041-5173-41C3-BBB2-60D095A9D5B7}" type="presOf" srcId="{CB0C06EB-527F-4164-97E0-B16F7D9A276D}" destId="{9F662529-1460-4C34-9C2D-B307F2261D5D}" srcOrd="0" destOrd="0" presId="urn:microsoft.com/office/officeart/2005/8/layout/radial6"/>
    <dgm:cxn modelId="{67F9DA47-686D-4CAD-ACB3-C664455CC94A}" srcId="{C74BBA45-5B8B-4D9C-819E-7C1AA7E5C920}" destId="{8785D57C-0109-4D24-9048-E60C9C97F853}" srcOrd="0" destOrd="0" parTransId="{51C7C14B-71C4-4F6D-98A7-2FB290324940}" sibTransId="{986F173A-9AAA-43D8-940C-29742A99D0C7}"/>
    <dgm:cxn modelId="{02592670-1AE1-407E-B65E-A484166109A8}" type="presOf" srcId="{FAC23F5A-04CD-4AC7-9BD9-63F02728B769}" destId="{205F28C0-DD62-4E9D-B619-623216C5B33E}" srcOrd="0" destOrd="0" presId="urn:microsoft.com/office/officeart/2005/8/layout/radial6"/>
    <dgm:cxn modelId="{D698D551-EFD5-4809-BD5A-CEAAFEEE569D}" srcId="{4E9D8225-3E0A-4006-9E23-EEB8A8D2F9D3}" destId="{C74BBA45-5B8B-4D9C-819E-7C1AA7E5C920}" srcOrd="0" destOrd="0" parTransId="{95ED68EB-436E-4BC4-A006-A5D6B56F56FF}" sibTransId="{584C8CB7-449D-4333-B2F0-08E3338A859D}"/>
    <dgm:cxn modelId="{88049553-8D75-414D-8BAC-4D94628A34E0}" type="presOf" srcId="{258478A7-C427-48CB-A654-B4AB7533E3B2}" destId="{9E013013-D299-49FE-B392-34A309D4B304}" srcOrd="0" destOrd="0" presId="urn:microsoft.com/office/officeart/2005/8/layout/radial6"/>
    <dgm:cxn modelId="{314F9759-00B3-4D00-B22B-CC27DDE4319D}" type="presOf" srcId="{986F173A-9AAA-43D8-940C-29742A99D0C7}" destId="{B3610B34-F9EA-4B2C-8DEA-A607F009EEB1}" srcOrd="0" destOrd="0" presId="urn:microsoft.com/office/officeart/2005/8/layout/radial6"/>
    <dgm:cxn modelId="{DB080382-DBDE-46F6-8177-A54AC191C521}" srcId="{C74BBA45-5B8B-4D9C-819E-7C1AA7E5C920}" destId="{52E18D42-0AF3-492D-9B26-9C509F4465DA}" srcOrd="1" destOrd="0" parTransId="{34AB5CDD-09C9-417A-9F8C-891E6826D91C}" sibTransId="{2D6AFB95-C1FC-4CA3-AE32-C754C372B61D}"/>
    <dgm:cxn modelId="{0C16DE86-F6A4-4F28-915E-01EEA9237A5F}" type="presOf" srcId="{52E18D42-0AF3-492D-9B26-9C509F4465DA}" destId="{680D4342-7069-4262-B2BA-A15DBB2DEFF7}" srcOrd="0" destOrd="0" presId="urn:microsoft.com/office/officeart/2005/8/layout/radial6"/>
    <dgm:cxn modelId="{20A12F90-9E46-4570-9536-FA995AD68012}" type="presOf" srcId="{F9E238D7-533B-4F85-B90D-8DA02764E565}" destId="{C9C6A0A6-02AA-42AA-BB99-AB7AAC55924F}" srcOrd="0" destOrd="0" presId="urn:microsoft.com/office/officeart/2005/8/layout/radial6"/>
    <dgm:cxn modelId="{F6321199-08FC-4CFF-8E38-A5695DE15BB2}" type="presOf" srcId="{C74BBA45-5B8B-4D9C-819E-7C1AA7E5C920}" destId="{7E80DE19-23D2-4BF2-9DDF-84D8076414E4}" srcOrd="0" destOrd="0" presId="urn:microsoft.com/office/officeart/2005/8/layout/radial6"/>
    <dgm:cxn modelId="{D8510BEC-64A9-4729-BC90-649CB48F3B3C}" type="presOf" srcId="{8785D57C-0109-4D24-9048-E60C9C97F853}" destId="{6649051D-DF52-4383-8B39-B265865B8B32}" srcOrd="0" destOrd="0" presId="urn:microsoft.com/office/officeart/2005/8/layout/radial6"/>
    <dgm:cxn modelId="{FABFAAF3-3F38-4053-A73E-CE9923D38A19}" type="presOf" srcId="{2D6AFB95-C1FC-4CA3-AE32-C754C372B61D}" destId="{15470BF5-60B3-469F-922C-AE7EB5C11F38}" srcOrd="0" destOrd="0" presId="urn:microsoft.com/office/officeart/2005/8/layout/radial6"/>
    <dgm:cxn modelId="{FA238A91-9BA1-407C-A35C-5076985FC5B6}" type="presParOf" srcId="{5AF40148-3AE5-45C4-A95A-9C7F38334EC6}" destId="{7E80DE19-23D2-4BF2-9DDF-84D8076414E4}" srcOrd="0" destOrd="0" presId="urn:microsoft.com/office/officeart/2005/8/layout/radial6"/>
    <dgm:cxn modelId="{3B4F5002-CBEA-43B3-A34E-703BFB15B71C}" type="presParOf" srcId="{5AF40148-3AE5-45C4-A95A-9C7F38334EC6}" destId="{6649051D-DF52-4383-8B39-B265865B8B32}" srcOrd="1" destOrd="0" presId="urn:microsoft.com/office/officeart/2005/8/layout/radial6"/>
    <dgm:cxn modelId="{898AC6F0-13F9-47ED-A2A5-E9F521DE42D5}" type="presParOf" srcId="{5AF40148-3AE5-45C4-A95A-9C7F38334EC6}" destId="{76ACF0AC-CA43-40DB-BE75-5858DEB65CE0}" srcOrd="2" destOrd="0" presId="urn:microsoft.com/office/officeart/2005/8/layout/radial6"/>
    <dgm:cxn modelId="{5B6CBAB2-FCE8-4B26-BD13-EC4F34695DA0}" type="presParOf" srcId="{5AF40148-3AE5-45C4-A95A-9C7F38334EC6}" destId="{B3610B34-F9EA-4B2C-8DEA-A607F009EEB1}" srcOrd="3" destOrd="0" presId="urn:microsoft.com/office/officeart/2005/8/layout/radial6"/>
    <dgm:cxn modelId="{ABEDAB97-30AE-40F3-B25C-00E3A4440CDE}" type="presParOf" srcId="{5AF40148-3AE5-45C4-A95A-9C7F38334EC6}" destId="{680D4342-7069-4262-B2BA-A15DBB2DEFF7}" srcOrd="4" destOrd="0" presId="urn:microsoft.com/office/officeart/2005/8/layout/radial6"/>
    <dgm:cxn modelId="{B76DCBD2-0E5C-4407-AB5F-B0FED985A99C}" type="presParOf" srcId="{5AF40148-3AE5-45C4-A95A-9C7F38334EC6}" destId="{A663E826-650D-4859-9EA3-5FF60915BD8D}" srcOrd="5" destOrd="0" presId="urn:microsoft.com/office/officeart/2005/8/layout/radial6"/>
    <dgm:cxn modelId="{896AE3CD-F595-4C89-921E-993C87254606}" type="presParOf" srcId="{5AF40148-3AE5-45C4-A95A-9C7F38334EC6}" destId="{15470BF5-60B3-469F-922C-AE7EB5C11F38}" srcOrd="6" destOrd="0" presId="urn:microsoft.com/office/officeart/2005/8/layout/radial6"/>
    <dgm:cxn modelId="{A97D6E68-F7C7-423D-A774-440991A8F446}" type="presParOf" srcId="{5AF40148-3AE5-45C4-A95A-9C7F38334EC6}" destId="{9F662529-1460-4C34-9C2D-B307F2261D5D}" srcOrd="7" destOrd="0" presId="urn:microsoft.com/office/officeart/2005/8/layout/radial6"/>
    <dgm:cxn modelId="{79ABFED2-3339-433C-9A33-0686F9EF5CA9}" type="presParOf" srcId="{5AF40148-3AE5-45C4-A95A-9C7F38334EC6}" destId="{E1B44474-EDD6-497F-8B6F-61EB1F85FBEB}" srcOrd="8" destOrd="0" presId="urn:microsoft.com/office/officeart/2005/8/layout/radial6"/>
    <dgm:cxn modelId="{820D0A49-B175-4E3D-B5F5-25168DD04122}" type="presParOf" srcId="{5AF40148-3AE5-45C4-A95A-9C7F38334EC6}" destId="{205F28C0-DD62-4E9D-B619-623216C5B33E}" srcOrd="9" destOrd="0" presId="urn:microsoft.com/office/officeart/2005/8/layout/radial6"/>
    <dgm:cxn modelId="{267EAC29-814C-4CC0-8CB7-737795F4DE9D}" type="presParOf" srcId="{5AF40148-3AE5-45C4-A95A-9C7F38334EC6}" destId="{C9C6A0A6-02AA-42AA-BB99-AB7AAC55924F}" srcOrd="10" destOrd="0" presId="urn:microsoft.com/office/officeart/2005/8/layout/radial6"/>
    <dgm:cxn modelId="{A78BDB23-0EB3-4E86-8611-EBFA1228F5AD}" type="presParOf" srcId="{5AF40148-3AE5-45C4-A95A-9C7F38334EC6}" destId="{647908D1-0316-4A03-B276-C86947D00B40}" srcOrd="11" destOrd="0" presId="urn:microsoft.com/office/officeart/2005/8/layout/radial6"/>
    <dgm:cxn modelId="{CAF497DD-99F3-4AEC-B40A-6459A86C0C81}" type="presParOf" srcId="{5AF40148-3AE5-45C4-A95A-9C7F38334EC6}" destId="{9E013013-D299-49FE-B392-34A309D4B304}" srcOrd="12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B5B970-76C8-41FE-A654-35A51FC8A7A9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B89DAB-6187-473B-B63F-557CBE68C735}" type="pres">
      <dgm:prSet presAssocID="{F2B5B970-76C8-41FE-A654-35A51FC8A7A9}" presName="Name0" presStyleCnt="0">
        <dgm:presLayoutVars>
          <dgm:dir/>
          <dgm:resizeHandles val="exact"/>
        </dgm:presLayoutVars>
      </dgm:prSet>
      <dgm:spPr/>
    </dgm:pt>
  </dgm:ptLst>
  <dgm:cxnLst>
    <dgm:cxn modelId="{04A0442D-A13E-4692-9275-2D997BDE1E7E}" type="presOf" srcId="{F2B5B970-76C8-41FE-A654-35A51FC8A7A9}" destId="{5BB89DAB-6187-473B-B63F-557CBE68C735}" srcOrd="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07B1B-C423-48CF-958D-3A3807B0840E}">
      <dsp:nvSpPr>
        <dsp:cNvPr id="0" name=""/>
        <dsp:cNvSpPr/>
      </dsp:nvSpPr>
      <dsp:spPr>
        <a:xfrm>
          <a:off x="1937381" y="2515301"/>
          <a:ext cx="1698265" cy="1698265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Arial" pitchFamily="34" charset="0"/>
              <a:cs typeface="Arial" pitchFamily="34" charset="0"/>
            </a:rPr>
            <a:t>Доходы</a:t>
          </a:r>
        </a:p>
      </dsp:txBody>
      <dsp:txXfrm>
        <a:off x="2186086" y="2764006"/>
        <a:ext cx="1200855" cy="1200855"/>
      </dsp:txXfrm>
    </dsp:sp>
    <dsp:sp modelId="{460E453D-92F3-4E76-B697-18ACC2757C2E}">
      <dsp:nvSpPr>
        <dsp:cNvPr id="0" name=""/>
        <dsp:cNvSpPr/>
      </dsp:nvSpPr>
      <dsp:spPr>
        <a:xfrm rot="16200000">
          <a:off x="2529656" y="2231018"/>
          <a:ext cx="51371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513714" y="27425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 dirty="0">
            <a:latin typeface="Arial" pitchFamily="34" charset="0"/>
            <a:cs typeface="Arial" pitchFamily="34" charset="0"/>
          </a:endParaRPr>
        </a:p>
      </dsp:txBody>
      <dsp:txXfrm>
        <a:off x="2773671" y="2245601"/>
        <a:ext cx="25685" cy="25685"/>
      </dsp:txXfrm>
    </dsp:sp>
    <dsp:sp modelId="{6EC96C9E-4855-4B91-B03C-BE3F531F93CE}">
      <dsp:nvSpPr>
        <dsp:cNvPr id="0" name=""/>
        <dsp:cNvSpPr/>
      </dsp:nvSpPr>
      <dsp:spPr>
        <a:xfrm>
          <a:off x="1937381" y="303321"/>
          <a:ext cx="1698265" cy="1698265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Arial" pitchFamily="34" charset="0"/>
              <a:cs typeface="Arial" pitchFamily="34" charset="0"/>
            </a:rPr>
            <a:t>Налоговые доходы</a:t>
          </a:r>
        </a:p>
      </dsp:txBody>
      <dsp:txXfrm>
        <a:off x="2186086" y="552026"/>
        <a:ext cx="1200855" cy="1200855"/>
      </dsp:txXfrm>
    </dsp:sp>
    <dsp:sp modelId="{5CBC1BD4-5CEC-4953-84EB-D3B7C1F328EC}">
      <dsp:nvSpPr>
        <dsp:cNvPr id="0" name=""/>
        <dsp:cNvSpPr/>
      </dsp:nvSpPr>
      <dsp:spPr>
        <a:xfrm rot="1800000">
          <a:off x="3487472" y="3890004"/>
          <a:ext cx="51371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513714" y="27425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 dirty="0">
            <a:latin typeface="Arial" pitchFamily="34" charset="0"/>
            <a:cs typeface="Arial" pitchFamily="34" charset="0"/>
          </a:endParaRPr>
        </a:p>
      </dsp:txBody>
      <dsp:txXfrm>
        <a:off x="3731486" y="3904586"/>
        <a:ext cx="25685" cy="25685"/>
      </dsp:txXfrm>
    </dsp:sp>
    <dsp:sp modelId="{B4E149BB-7D7B-4A63-B28D-BC546C6741D3}">
      <dsp:nvSpPr>
        <dsp:cNvPr id="0" name=""/>
        <dsp:cNvSpPr/>
      </dsp:nvSpPr>
      <dsp:spPr>
        <a:xfrm>
          <a:off x="3853012" y="3621292"/>
          <a:ext cx="1698265" cy="1698265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Arial" pitchFamily="34" charset="0"/>
              <a:cs typeface="Arial" pitchFamily="34" charset="0"/>
            </a:rPr>
            <a:t>Неналоговые доходы</a:t>
          </a:r>
        </a:p>
      </dsp:txBody>
      <dsp:txXfrm>
        <a:off x="4101717" y="3869997"/>
        <a:ext cx="1200855" cy="1200855"/>
      </dsp:txXfrm>
    </dsp:sp>
    <dsp:sp modelId="{17F3475A-D1D1-4EA0-BFE9-6578DF1DA1C8}">
      <dsp:nvSpPr>
        <dsp:cNvPr id="0" name=""/>
        <dsp:cNvSpPr/>
      </dsp:nvSpPr>
      <dsp:spPr>
        <a:xfrm rot="9000000">
          <a:off x="1571840" y="3890004"/>
          <a:ext cx="51371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513714" y="27425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 dirty="0">
            <a:latin typeface="Arial" pitchFamily="34" charset="0"/>
            <a:cs typeface="Arial" pitchFamily="34" charset="0"/>
          </a:endParaRPr>
        </a:p>
      </dsp:txBody>
      <dsp:txXfrm rot="10800000">
        <a:off x="1815855" y="3904586"/>
        <a:ext cx="25685" cy="25685"/>
      </dsp:txXfrm>
    </dsp:sp>
    <dsp:sp modelId="{666EBE4A-7A86-49AC-8E85-48C827234E07}">
      <dsp:nvSpPr>
        <dsp:cNvPr id="0" name=""/>
        <dsp:cNvSpPr/>
      </dsp:nvSpPr>
      <dsp:spPr>
        <a:xfrm>
          <a:off x="21749" y="3621292"/>
          <a:ext cx="1698265" cy="1698265"/>
        </a:xfrm>
        <a:prstGeom prst="ellipse">
          <a:avLst/>
        </a:prstGeom>
        <a:gradFill flip="none" rotWithShape="1">
          <a:gsLst>
            <a:gs pos="47000">
              <a:schemeClr val="accent2"/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latin typeface="Arial" pitchFamily="34" charset="0"/>
              <a:cs typeface="Arial" pitchFamily="34" charset="0"/>
            </a:rPr>
            <a:t>Безвозмездные поступления</a:t>
          </a:r>
        </a:p>
      </dsp:txBody>
      <dsp:txXfrm>
        <a:off x="270454" y="3869997"/>
        <a:ext cx="1200855" cy="12008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13013-D299-49FE-B392-34A309D4B304}">
      <dsp:nvSpPr>
        <dsp:cNvPr id="0" name=""/>
        <dsp:cNvSpPr/>
      </dsp:nvSpPr>
      <dsp:spPr>
        <a:xfrm>
          <a:off x="2135150" y="690343"/>
          <a:ext cx="4604190" cy="4604190"/>
        </a:xfrm>
        <a:prstGeom prst="blockArc">
          <a:avLst>
            <a:gd name="adj1" fmla="val 10800000"/>
            <a:gd name="adj2" fmla="val 16200000"/>
            <a:gd name="adj3" fmla="val 4639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5F28C0-DD62-4E9D-B619-623216C5B33E}">
      <dsp:nvSpPr>
        <dsp:cNvPr id="0" name=""/>
        <dsp:cNvSpPr/>
      </dsp:nvSpPr>
      <dsp:spPr>
        <a:xfrm>
          <a:off x="2135150" y="690343"/>
          <a:ext cx="4604190" cy="4604190"/>
        </a:xfrm>
        <a:prstGeom prst="blockArc">
          <a:avLst>
            <a:gd name="adj1" fmla="val 5400000"/>
            <a:gd name="adj2" fmla="val 10800000"/>
            <a:gd name="adj3" fmla="val 4639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5470BF5-60B3-469F-922C-AE7EB5C11F38}">
      <dsp:nvSpPr>
        <dsp:cNvPr id="0" name=""/>
        <dsp:cNvSpPr/>
      </dsp:nvSpPr>
      <dsp:spPr>
        <a:xfrm>
          <a:off x="2057937" y="721283"/>
          <a:ext cx="4604190" cy="4604190"/>
        </a:xfrm>
        <a:prstGeom prst="blockArc">
          <a:avLst>
            <a:gd name="adj1" fmla="val 0"/>
            <a:gd name="adj2" fmla="val 5400000"/>
            <a:gd name="adj3" fmla="val 4639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3610B34-F9EA-4B2C-8DEA-A607F009EEB1}">
      <dsp:nvSpPr>
        <dsp:cNvPr id="0" name=""/>
        <dsp:cNvSpPr/>
      </dsp:nvSpPr>
      <dsp:spPr>
        <a:xfrm>
          <a:off x="2135150" y="690343"/>
          <a:ext cx="4604190" cy="4604190"/>
        </a:xfrm>
        <a:prstGeom prst="blockArc">
          <a:avLst>
            <a:gd name="adj1" fmla="val 16200000"/>
            <a:gd name="adj2" fmla="val 0"/>
            <a:gd name="adj3" fmla="val 463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80DE19-23D2-4BF2-9DDF-84D8076414E4}">
      <dsp:nvSpPr>
        <dsp:cNvPr id="0" name=""/>
        <dsp:cNvSpPr/>
      </dsp:nvSpPr>
      <dsp:spPr>
        <a:xfrm>
          <a:off x="3377766" y="1932959"/>
          <a:ext cx="2118958" cy="21189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Налоги, уплачиваемые организацией</a:t>
          </a:r>
        </a:p>
      </dsp:txBody>
      <dsp:txXfrm>
        <a:off x="3688080" y="2243273"/>
        <a:ext cx="1498330" cy="1498330"/>
      </dsp:txXfrm>
    </dsp:sp>
    <dsp:sp modelId="{6649051D-DF52-4383-8B39-B265865B8B32}">
      <dsp:nvSpPr>
        <dsp:cNvPr id="0" name=""/>
        <dsp:cNvSpPr/>
      </dsp:nvSpPr>
      <dsp:spPr>
        <a:xfrm>
          <a:off x="3695610" y="2105"/>
          <a:ext cx="1483270" cy="14832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>
              <a:latin typeface="Arial" pitchFamily="34" charset="0"/>
              <a:cs typeface="Arial" pitchFamily="34" charset="0"/>
            </a:rPr>
            <a:t>Налог на прибыль организаций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>
        <a:off x="3912830" y="219325"/>
        <a:ext cx="1048830" cy="1048830"/>
      </dsp:txXfrm>
    </dsp:sp>
    <dsp:sp modelId="{680D4342-7069-4262-B2BA-A15DBB2DEFF7}">
      <dsp:nvSpPr>
        <dsp:cNvPr id="0" name=""/>
        <dsp:cNvSpPr/>
      </dsp:nvSpPr>
      <dsp:spPr>
        <a:xfrm>
          <a:off x="5944307" y="2250803"/>
          <a:ext cx="1483270" cy="1483270"/>
        </a:xfrm>
        <a:prstGeom prst="ellips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latin typeface="Arial" pitchFamily="34" charset="0"/>
              <a:cs typeface="Arial" pitchFamily="34" charset="0"/>
            </a:rPr>
            <a:t>Земельный налог</a:t>
          </a:r>
        </a:p>
      </dsp:txBody>
      <dsp:txXfrm>
        <a:off x="6161527" y="2468023"/>
        <a:ext cx="1048830" cy="1048830"/>
      </dsp:txXfrm>
    </dsp:sp>
    <dsp:sp modelId="{9F662529-1460-4C34-9C2D-B307F2261D5D}">
      <dsp:nvSpPr>
        <dsp:cNvPr id="0" name=""/>
        <dsp:cNvSpPr/>
      </dsp:nvSpPr>
      <dsp:spPr>
        <a:xfrm>
          <a:off x="3695610" y="4499500"/>
          <a:ext cx="1483270" cy="1483270"/>
        </a:xfrm>
        <a:prstGeom prst="ellips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latin typeface="Arial" pitchFamily="34" charset="0"/>
              <a:cs typeface="Arial" pitchFamily="34" charset="0"/>
            </a:rPr>
            <a:t>Прочие налоги и сборы</a:t>
          </a:r>
        </a:p>
      </dsp:txBody>
      <dsp:txXfrm>
        <a:off x="3912830" y="4716720"/>
        <a:ext cx="1048830" cy="1048830"/>
      </dsp:txXfrm>
    </dsp:sp>
    <dsp:sp modelId="{C9C6A0A6-02AA-42AA-BB99-AB7AAC55924F}">
      <dsp:nvSpPr>
        <dsp:cNvPr id="0" name=""/>
        <dsp:cNvSpPr/>
      </dsp:nvSpPr>
      <dsp:spPr>
        <a:xfrm>
          <a:off x="1446912" y="2250803"/>
          <a:ext cx="1483270" cy="1483270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latin typeface="Arial" pitchFamily="34" charset="0"/>
              <a:cs typeface="Arial" pitchFamily="34" charset="0"/>
            </a:rPr>
            <a:t>Налог на доходы физических лиц</a:t>
          </a:r>
        </a:p>
      </dsp:txBody>
      <dsp:txXfrm>
        <a:off x="1664132" y="2468023"/>
        <a:ext cx="1048830" cy="10488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0.08902</cdr:x>
      <cdr:y>0.04287</cdr:y>
    </cdr:from>
    <cdr:to>
      <cdr:x>0.4403</cdr:x>
      <cdr:y>0.99014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3976" y="234601"/>
          <a:ext cx="3212114" cy="5184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АО  «Назаровская ГРЭС»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АО  «Разрез Назаровский»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ООО 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Назаровскон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ГМНУ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ОАО «Фирма 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Энергозащита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» Назаровский филиал «Завод ТИИК»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АО «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СибЭР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ОАО ВБД филиал «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Назаровское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молоко»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ОАО 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Назаровоагроснаб</a:t>
          </a:r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АО 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Агрохолдинг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«Сибиряк»                                              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ОАО «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В-Сибпромтранс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ООО «</a:t>
          </a:r>
          <a:r>
            <a:rPr lang="ru-RU" sz="1400" b="1" dirty="0" err="1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Назарово-Металлургсервис</a:t>
          </a:r>
          <a:r>
            <a:rPr lang="ru-RU" sz="1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»</a:t>
          </a:r>
        </a:p>
        <a:p xmlns:a="http://schemas.openxmlformats.org/drawingml/2006/main">
          <a:endParaRPr lang="ru-RU" sz="1400" b="1" dirty="0">
            <a:solidFill>
              <a:schemeClr val="bg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0.03239</cdr:x>
      <cdr:y>0.03643</cdr:y>
    </cdr:from>
    <cdr:to>
      <cdr:x>0.07164</cdr:x>
      <cdr:y>0.96014</cdr:y>
    </cdr:to>
    <cdr:grpSp>
      <cdr:nvGrpSpPr>
        <cdr:cNvPr id="14" name="Группа 13">
          <a:extLst xmlns:a="http://schemas.openxmlformats.org/drawingml/2006/main">
            <a:ext uri="{FF2B5EF4-FFF2-40B4-BE49-F238E27FC236}">
              <a16:creationId xmlns:a16="http://schemas.microsoft.com/office/drawing/2014/main" id="{453D7A95-D25E-F324-3071-8504506E8F96}"/>
            </a:ext>
          </a:extLst>
        </cdr:cNvPr>
        <cdr:cNvGrpSpPr/>
      </cdr:nvGrpSpPr>
      <cdr:grpSpPr>
        <a:xfrm xmlns:a="http://schemas.openxmlformats.org/drawingml/2006/main">
          <a:off x="394899" y="205813"/>
          <a:ext cx="478536" cy="5218543"/>
          <a:chOff x="107504" y="792088"/>
          <a:chExt cx="288032" cy="4320480"/>
        </a:xfr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grpSpPr>
      <cdr:sp macro="" textlink="">
        <cdr:nvSpPr>
          <cdr:cNvPr id="4" name="Скругленный прямоугольник 3"/>
          <cdr:cNvSpPr/>
        </cdr:nvSpPr>
        <cdr:spPr>
          <a:xfrm xmlns:a="http://schemas.openxmlformats.org/drawingml/2006/main">
            <a:off x="107504" y="792088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>
            <a:solidFill>
              <a:srgbClr val="49BB6C"/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1</a:t>
            </a:r>
          </a:p>
        </cdr:txBody>
      </cdr:sp>
      <cdr:sp macro="" textlink="">
        <cdr:nvSpPr>
          <cdr:cNvPr id="5" name="Скругленный прямоугольник 4"/>
          <cdr:cNvSpPr/>
        </cdr:nvSpPr>
        <cdr:spPr>
          <a:xfrm xmlns:a="http://schemas.openxmlformats.org/drawingml/2006/main">
            <a:off x="107504" y="3024336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6</a:t>
            </a:r>
          </a:p>
        </cdr:txBody>
      </cdr:sp>
      <cdr:sp macro="" textlink="">
        <cdr:nvSpPr>
          <cdr:cNvPr id="6" name="Скругленный прямоугольник 5"/>
          <cdr:cNvSpPr/>
        </cdr:nvSpPr>
        <cdr:spPr>
          <a:xfrm xmlns:a="http://schemas.openxmlformats.org/drawingml/2006/main">
            <a:off x="107504" y="2592288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5</a:t>
            </a:r>
          </a:p>
        </cdr:txBody>
      </cdr:sp>
      <cdr:sp macro="" textlink="">
        <cdr:nvSpPr>
          <cdr:cNvPr id="7" name="Скругленный прямоугольник 6"/>
          <cdr:cNvSpPr/>
        </cdr:nvSpPr>
        <cdr:spPr>
          <a:xfrm xmlns:a="http://schemas.openxmlformats.org/drawingml/2006/main">
            <a:off x="107504" y="2088232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4</a:t>
            </a:r>
          </a:p>
        </cdr:txBody>
      </cdr:sp>
      <cdr:sp macro="" textlink="">
        <cdr:nvSpPr>
          <cdr:cNvPr id="8" name="Скругленный прямоугольник 7"/>
          <cdr:cNvSpPr/>
        </cdr:nvSpPr>
        <cdr:spPr>
          <a:xfrm xmlns:a="http://schemas.openxmlformats.org/drawingml/2006/main">
            <a:off x="107504" y="1656184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3</a:t>
            </a:r>
          </a:p>
        </cdr:txBody>
      </cdr:sp>
      <cdr:sp macro="" textlink="">
        <cdr:nvSpPr>
          <cdr:cNvPr id="9" name="Скругленный прямоугольник 8"/>
          <cdr:cNvSpPr/>
        </cdr:nvSpPr>
        <cdr:spPr>
          <a:xfrm xmlns:a="http://schemas.openxmlformats.org/drawingml/2006/main">
            <a:off x="107504" y="1224136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2</a:t>
            </a:r>
          </a:p>
        </cdr:txBody>
      </cdr:sp>
      <cdr:sp macro="" textlink="">
        <cdr:nvSpPr>
          <cdr:cNvPr id="10" name="Скругленный прямоугольник 9"/>
          <cdr:cNvSpPr/>
        </cdr:nvSpPr>
        <cdr:spPr>
          <a:xfrm xmlns:a="http://schemas.openxmlformats.org/drawingml/2006/main">
            <a:off x="107504" y="4824536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lIns="36000" rIns="36000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10</a:t>
            </a:r>
          </a:p>
        </cdr:txBody>
      </cdr:sp>
      <cdr:sp macro="" textlink="">
        <cdr:nvSpPr>
          <cdr:cNvPr id="11" name="Скругленный прямоугольник 10"/>
          <cdr:cNvSpPr/>
        </cdr:nvSpPr>
        <cdr:spPr>
          <a:xfrm xmlns:a="http://schemas.openxmlformats.org/drawingml/2006/main">
            <a:off x="107504" y="4392488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9</a:t>
            </a:r>
          </a:p>
        </cdr:txBody>
      </cdr:sp>
      <cdr:sp macro="" textlink="">
        <cdr:nvSpPr>
          <cdr:cNvPr id="12" name="Скругленный прямоугольник 11"/>
          <cdr:cNvSpPr/>
        </cdr:nvSpPr>
        <cdr:spPr>
          <a:xfrm xmlns:a="http://schemas.openxmlformats.org/drawingml/2006/main">
            <a:off x="107504" y="3888432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8</a:t>
            </a:r>
          </a:p>
        </cdr:txBody>
      </cdr:sp>
      <cdr:sp macro="" textlink="">
        <cdr:nvSpPr>
          <cdr:cNvPr id="13" name="Скругленный прямоугольник 12"/>
          <cdr:cNvSpPr/>
        </cdr:nvSpPr>
        <cdr:spPr>
          <a:xfrm xmlns:a="http://schemas.openxmlformats.org/drawingml/2006/main">
            <a:off x="107504" y="3456384"/>
            <a:ext cx="288032" cy="288032"/>
          </a:xfrm>
          <a:prstGeom xmlns:a="http://schemas.openxmlformats.org/drawingml/2006/main" prst="roundRect">
            <a:avLst/>
          </a:prstGeom>
          <a:grpFill xmlns:a="http://schemas.openxmlformats.org/drawingml/2006/main"/>
          <a:ln xmlns:a="http://schemas.openxmlformats.org/drawingml/2006/main" w="25400" cap="flat" cmpd="sng" algn="ctr">
            <a:solidFill>
              <a:srgbClr val="49BB6C"/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rgbClr val="FFFFFF"/>
                </a:solidFill>
                <a:latin typeface="Arial"/>
              </a:defRPr>
            </a:lvl1pPr>
            <a:lvl2pPr marL="457200" indent="0">
              <a:defRPr sz="1100">
                <a:solidFill>
                  <a:srgbClr val="FFFFFF"/>
                </a:solidFill>
                <a:latin typeface="Arial"/>
              </a:defRPr>
            </a:lvl2pPr>
            <a:lvl3pPr marL="914400" indent="0">
              <a:defRPr sz="1100">
                <a:solidFill>
                  <a:srgbClr val="FFFFFF"/>
                </a:solidFill>
                <a:latin typeface="Arial"/>
              </a:defRPr>
            </a:lvl3pPr>
            <a:lvl4pPr marL="1371600" indent="0">
              <a:defRPr sz="1100">
                <a:solidFill>
                  <a:srgbClr val="FFFFFF"/>
                </a:solidFill>
                <a:latin typeface="Arial"/>
              </a:defRPr>
            </a:lvl4pPr>
            <a:lvl5pPr marL="1828800" indent="0">
              <a:defRPr sz="1100">
                <a:solidFill>
                  <a:srgbClr val="FFFFFF"/>
                </a:solidFill>
                <a:latin typeface="Arial"/>
              </a:defRPr>
            </a:lvl5pPr>
            <a:lvl6pPr marL="2286000" indent="0">
              <a:defRPr sz="1100">
                <a:solidFill>
                  <a:srgbClr val="FFFFFF"/>
                </a:solidFill>
                <a:latin typeface="Arial"/>
              </a:defRPr>
            </a:lvl6pPr>
            <a:lvl7pPr marL="2743200" indent="0">
              <a:defRPr sz="1100">
                <a:solidFill>
                  <a:srgbClr val="FFFFFF"/>
                </a:solidFill>
                <a:latin typeface="Arial"/>
              </a:defRPr>
            </a:lvl7pPr>
            <a:lvl8pPr marL="3200400" indent="0">
              <a:defRPr sz="1100">
                <a:solidFill>
                  <a:srgbClr val="FFFFFF"/>
                </a:solidFill>
                <a:latin typeface="Arial"/>
              </a:defRPr>
            </a:lvl8pPr>
            <a:lvl9pPr marL="3657600" indent="0">
              <a:defRPr sz="1100">
                <a:solidFill>
                  <a:srgbClr val="FFFFFF"/>
                </a:solidFill>
                <a:latin typeface="Arial"/>
              </a:defRPr>
            </a:lvl9pPr>
          </a:lstStyle>
          <a:p xmlns:a="http://schemas.openxmlformats.org/drawingml/2006/main">
            <a:r>
              <a:rPr lang="ru-RU" sz="1300" b="1" dirty="0">
                <a:solidFill>
                  <a:schemeClr val="bg2">
                    <a:lumMod val="50000"/>
                  </a:schemeClr>
                </a:solidFill>
              </a:rPr>
              <a:t>7</a:t>
            </a:r>
          </a:p>
        </cdr:txBody>
      </cdr:sp>
    </cdr:grpSp>
  </cdr:relSizeAnchor>
  <cdr:relSizeAnchor xmlns:cdr="http://schemas.openxmlformats.org/drawingml/2006/chartDrawing">
    <cdr:from>
      <cdr:x>0</cdr:x>
      <cdr:y>0</cdr:y>
    </cdr:from>
    <cdr:to>
      <cdr:x>3.28084E-7</cdr:x>
      <cdr:y>0.83584</cdr:y>
    </cdr:to>
    <cdr:cxnSp macro="">
      <cdr:nvCxnSpPr>
        <cdr:cNvPr id="21" name="Прямая соединительная линия 20">
          <a:extLst xmlns:a="http://schemas.openxmlformats.org/drawingml/2006/main">
            <a:ext uri="{FF2B5EF4-FFF2-40B4-BE49-F238E27FC236}">
              <a16:creationId xmlns:a16="http://schemas.microsoft.com/office/drawing/2014/main" id="{96C1CA9A-3D7C-625E-891D-1A983D2BC77B}"/>
            </a:ext>
          </a:extLst>
        </cdr:cNvPr>
        <cdr:cNvCxnSpPr/>
      </cdr:nvCxnSpPr>
      <cdr:spPr>
        <a:xfrm xmlns:a="http://schemas.openxmlformats.org/drawingml/2006/main" rot="5400000" flipH="1" flipV="1">
          <a:off x="-2361060" y="2361060"/>
          <a:ext cx="4722124" cy="3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8575" cap="flat" cmpd="sng" algn="ctr">
          <a:solidFill>
            <a:srgbClr val="5B9BD5"/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0.69473</cdr:x>
      <cdr:y>0.65511</cdr:y>
    </cdr:from>
    <cdr:to>
      <cdr:x>0.94839</cdr:x>
      <cdr:y>0.7913</cdr:y>
    </cdr:to>
    <cdr:sp macro="" textlink="">
      <cdr:nvSpPr>
        <cdr:cNvPr id="23" name="TextBox 2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470136" y="3701073"/>
          <a:ext cx="3092623" cy="769441"/>
        </a:xfrm>
        <a:prstGeom xmlns:a="http://schemas.openxmlformats.org/drawingml/2006/main" prst="rect">
          <a:avLst/>
        </a:prstGeom>
        <a:solidFill xmlns:a="http://schemas.openxmlformats.org/drawingml/2006/main">
          <a:srgbClr val="44546A">
            <a:lumMod val="20000"/>
            <a:lumOff val="80000"/>
          </a:srgbClr>
        </a:solidFill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>
            <a:defRPr/>
          </a:pPr>
          <a:endParaRPr lang="ru-RU" sz="400" b="1" dirty="0">
            <a:solidFill>
              <a:srgbClr val="C00000"/>
            </a:solidFill>
          </a:endParaRPr>
        </a:p>
        <a:p xmlns:a="http://schemas.openxmlformats.org/drawingml/2006/main">
          <a:pPr algn="ctr"/>
          <a:r>
            <a: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91,0% налога на прибыль организаций 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0.68388</cdr:x>
      <cdr:y>0.14736</cdr:y>
    </cdr:from>
    <cdr:to>
      <cdr:x>0.96866</cdr:x>
      <cdr:y>0.50147</cdr:y>
    </cdr:to>
    <cdr:sp macro="" textlink="">
      <cdr:nvSpPr>
        <cdr:cNvPr id="24" name="TextBox 2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337884" y="832517"/>
          <a:ext cx="3472019" cy="2000548"/>
        </a:xfrm>
        <a:prstGeom xmlns:a="http://schemas.openxmlformats.org/drawingml/2006/main" prst="rect">
          <a:avLst/>
        </a:prstGeom>
        <a:solidFill xmlns:a="http://schemas.openxmlformats.org/drawingml/2006/main">
          <a:srgbClr val="44546A">
            <a:lumMod val="20000"/>
            <a:lumOff val="80000"/>
          </a:srgbClr>
        </a:solidFill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>
            <a:defRPr/>
          </a:pPr>
          <a:endParaRPr lang="ru-RU" sz="400" b="1" dirty="0">
            <a:solidFill>
              <a:srgbClr val="C00000"/>
            </a:solidFill>
          </a:endParaRPr>
        </a:p>
        <a:p xmlns:a="http://schemas.openxmlformats.org/drawingml/2006/main">
          <a:pPr algn="ctr"/>
          <a:r>
            <a: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10 крупнейших налогоплательщиков обеспечивают 31% </a:t>
          </a:r>
          <a:r>
            <a:rPr lang="ru-RU" sz="2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налоговых и неналоговых </a:t>
          </a:r>
          <a:r>
            <a: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доходов муниципального бюджета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0.56866</cdr:x>
      <cdr:y>0.1404</cdr:y>
    </cdr:from>
    <cdr:to>
      <cdr:x>0.60398</cdr:x>
      <cdr:y>0.17369</cdr:y>
    </cdr:to>
    <cdr:sp macro="" textlink="">
      <cdr:nvSpPr>
        <cdr:cNvPr id="2" name="TextBox 1"/>
        <cdr:cNvSpPr txBox="1"/>
      </cdr:nvSpPr>
      <cdr:spPr>
        <a:xfrm xmlns:a="http://schemas.openxmlformats.org/drawingml/2006/main" flipV="1">
          <a:off x="6933064" y="793210"/>
          <a:ext cx="430661" cy="188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0.56866</cdr:x>
      <cdr:y>0.14388</cdr:y>
    </cdr:from>
    <cdr:to>
      <cdr:x>0.62368</cdr:x>
      <cdr:y>0.18933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6933064" y="812852"/>
          <a:ext cx="670894" cy="2567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3,6%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0.43007</cdr:x>
      <cdr:y>0.0218</cdr:y>
    </cdr:from>
    <cdr:to>
      <cdr:x>0.98211</cdr:x>
      <cdr:y>0.0218</cdr:y>
    </cdr:to>
    <cdr:cxnSp macro="">
      <cdr:nvCxnSpPr>
        <cdr:cNvPr id="2" name="Прямая соединительная линия 1">
          <a:extLst xmlns:a="http://schemas.openxmlformats.org/drawingml/2006/main">
            <a:ext uri="{FF2B5EF4-FFF2-40B4-BE49-F238E27FC236}">
              <a16:creationId xmlns:a16="http://schemas.microsoft.com/office/drawing/2014/main" id="{BA663DD2-F6A3-CD4B-82FB-18DA5FD56B1C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H="1">
          <a:off x="5243360" y="127802"/>
          <a:ext cx="6730467" cy="0"/>
        </a:xfrm>
        <a:prstGeom xmlns:a="http://schemas.openxmlformats.org/drawingml/2006/main" prst="line">
          <a:avLst/>
        </a:prstGeom>
        <a:ln xmlns:a="http://schemas.openxmlformats.org/drawingml/2006/main" w="28575" cmpd="thickThin">
          <a:solidFill>
            <a:schemeClr val="accent4">
              <a:lumMod val="75000"/>
            </a:schemeClr>
          </a:solidFill>
          <a:head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0.43195</cdr:x>
      <cdr:y>0</cdr:y>
    </cdr:from>
    <cdr:to>
      <cdr:x>0.99105</cdr:x>
      <cdr:y>0.00643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:a16="http://schemas.microsoft.com/office/drawing/2014/main" id="{BBF2075F-37C9-CAC3-48A7-E0A4F4D1D549}"/>
            </a:ext>
          </a:extLst>
        </cdr:cNvPr>
        <cdr:cNvCxnSpPr/>
      </cdr:nvCxnSpPr>
      <cdr:spPr>
        <a:xfrm xmlns:a="http://schemas.openxmlformats.org/drawingml/2006/main" flipH="1">
          <a:off x="5266374" y="0"/>
          <a:ext cx="6816540" cy="37682"/>
        </a:xfrm>
        <a:prstGeom xmlns:a="http://schemas.openxmlformats.org/drawingml/2006/main" prst="line">
          <a:avLst/>
        </a:prstGeom>
        <a:ln xmlns:a="http://schemas.openxmlformats.org/drawingml/2006/main" w="28575" cmpd="thickThin">
          <a:solidFill>
            <a:schemeClr val="accent1">
              <a:lumMod val="50000"/>
            </a:schemeClr>
          </a:solidFill>
          <a:head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DF452-7448-4852-9314-306C8A6C3119}" type="datetime1">
              <a:rPr lang="ru-RU" smtClean="0"/>
              <a:pPr/>
              <a:t>22.03.2023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97252-BFB3-4CA4-8C10-C48F125F367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454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720F1-B25C-4E3A-B0CB-A1993D0DE272}" type="datetime1">
              <a:rPr lang="ru-RU" smtClean="0"/>
              <a:pPr/>
              <a:t>22.03.2023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5D79418-37EB-4378-AD22-89DBB000B0DA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64642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5D79418-37EB-4378-AD22-89DBB000B0DA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54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E23923-60E3-5852-E564-02365AB3B7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10FCBA-2C57-4FF4-9886-9B8FE6504C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BE0065-58D4-37D2-C8FB-013518BCC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79FDCCF-06A5-4C0C-ABFF-93AF4A8F91D0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0B123B-6F31-1F3B-8C80-09A19D923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468A3A-F0E0-E0DB-185D-DD70F2FA4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399E019-D5EF-ABC5-D722-F2E2920CDCAE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525761"/>
            <a:chOff x="7232499" y="-159283"/>
            <a:chExt cx="4959501" cy="5525761"/>
          </a:xfrm>
          <a:solidFill>
            <a:srgbClr val="76280B">
              <a:alpha val="60000"/>
            </a:srgbClr>
          </a:solidFill>
        </p:grpSpPr>
        <p:pic>
          <p:nvPicPr>
            <p:cNvPr id="8" name="Графический объект 9" descr="Одно колесо">
              <a:extLst>
                <a:ext uri="{FF2B5EF4-FFF2-40B4-BE49-F238E27FC236}">
                  <a16:creationId xmlns:a16="http://schemas.microsoft.com/office/drawing/2014/main" id="{22B12E70-C596-D0F6-966D-CF23EF4A5E8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9" name="Графический объект 10" descr="Одно колесо">
              <a:extLst>
                <a:ext uri="{FF2B5EF4-FFF2-40B4-BE49-F238E27FC236}">
                  <a16:creationId xmlns:a16="http://schemas.microsoft.com/office/drawing/2014/main" id="{097089AB-DDC2-97A1-7907-8D1825EE40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0" name="Графический объект 13" descr="Одно колесо">
              <a:extLst>
                <a:ext uri="{FF2B5EF4-FFF2-40B4-BE49-F238E27FC236}">
                  <a16:creationId xmlns:a16="http://schemas.microsoft.com/office/drawing/2014/main" id="{1382B4FB-5A84-CBA5-2364-B2135B9EA8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746667" y="2486478"/>
              <a:ext cx="2880000" cy="2880000"/>
            </a:xfrm>
            <a:prstGeom prst="rect">
              <a:avLst/>
            </a:prstGeom>
          </p:spPr>
        </p:pic>
        <p:pic>
          <p:nvPicPr>
            <p:cNvPr id="11" name="Графический объект 14" descr="Одно колесо">
              <a:extLst>
                <a:ext uri="{FF2B5EF4-FFF2-40B4-BE49-F238E27FC236}">
                  <a16:creationId xmlns:a16="http://schemas.microsoft.com/office/drawing/2014/main" id="{A19B3F64-0A6E-671C-7147-DC7CD24B8A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3873578-7362-8C2D-EEB3-E0E10803B2AB}"/>
              </a:ext>
            </a:extLst>
          </p:cNvPr>
          <p:cNvSpPr/>
          <p:nvPr userDrawn="1"/>
        </p:nvSpPr>
        <p:spPr>
          <a:xfrm>
            <a:off x="0" y="2590078"/>
            <a:ext cx="1602997" cy="1660332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3CBAB52-32E9-5371-8A90-94EF85A528B6}"/>
              </a:ext>
            </a:extLst>
          </p:cNvPr>
          <p:cNvSpPr/>
          <p:nvPr userDrawn="1"/>
        </p:nvSpPr>
        <p:spPr>
          <a:xfrm>
            <a:off x="10606797" y="2590077"/>
            <a:ext cx="1602997" cy="166033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2918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A7372-B322-FCD9-0403-6535FF2AB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B1A8F88-90EF-3B7C-A459-BAEA96587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5BF8D6-502A-A36D-81AA-87D7EA194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B33666-7EE2-6CE9-9247-9E36B3FA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8A2763-F3CF-6D6C-196F-357ECAAE7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9538163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FC5363-B6EA-3AA8-65FD-1149AE4294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12FF61B-AD0C-E0BA-D120-C4D546373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E7E02A-0BE3-410F-4460-F71C1367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5DECB0-D528-9C80-9836-772FD87AA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27FB2B-8D81-8525-3AC2-34F8405C3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4153684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Рисунок 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 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1090482"/>
          </a:xfrm>
        </p:spPr>
        <p:txBody>
          <a:bodyPr rtlCol="0" anchor="ctr" anchorCtr="0">
            <a:normAutofit/>
          </a:bodyPr>
          <a:lstStyle>
            <a:lvl1pPr>
              <a:defRPr sz="2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3AEECF-DDF2-4378-AEB2-48186B35FAC4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 rtlCol="0"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3" name="Графический элемент SmartArt 12">
            <a:extLst>
              <a:ext uri="{FF2B5EF4-FFF2-40B4-BE49-F238E27FC236}">
                <a16:creationId xmlns:a16="http://schemas.microsoft.com/office/drawing/2014/main" id="{DBD7FBFD-679C-4A5B-A176-220004B60453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680321" y="386862"/>
            <a:ext cx="9614617" cy="3867638"/>
          </a:xfrm>
        </p:spPr>
        <p:txBody>
          <a:bodyPr rtlCol="0"/>
          <a:lstStyle/>
          <a:p>
            <a:pPr rtl="0"/>
            <a:r>
              <a:rPr lang="ru-RU" noProof="0"/>
              <a:t>Вставка рисунка SmartArt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107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2613E47-EE21-490C-A99B-8BFD09B773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1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1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0466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1281ABC-1821-4B63-88B5-74D2B13A11AF}"/>
              </a:ext>
            </a:extLst>
          </p:cNvPr>
          <p:cNvGrpSpPr/>
          <p:nvPr userDrawn="1"/>
        </p:nvGrpSpPr>
        <p:grpSpPr>
          <a:xfrm rot="5400000">
            <a:off x="175132" y="1273331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3" name="Графический объект 12" descr="Одно колесо">
              <a:extLst>
                <a:ext uri="{FF2B5EF4-FFF2-40B4-BE49-F238E27FC236}">
                  <a16:creationId xmlns:a16="http://schemas.microsoft.com/office/drawing/2014/main" id="{0BD16937-7ADD-43BC-AFAD-ABA8E1E4D0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4" name="Графический объект 13" descr="Одно колесо">
              <a:extLst>
                <a:ext uri="{FF2B5EF4-FFF2-40B4-BE49-F238E27FC236}">
                  <a16:creationId xmlns:a16="http://schemas.microsoft.com/office/drawing/2014/main" id="{A93E95CB-8B7F-4CE0-BD90-8078D78E5B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5" name="Графический объект 14" descr="Одно колесо">
              <a:extLst>
                <a:ext uri="{FF2B5EF4-FFF2-40B4-BE49-F238E27FC236}">
                  <a16:creationId xmlns:a16="http://schemas.microsoft.com/office/drawing/2014/main" id="{308EA72E-9FD8-4137-AF70-2F45B4623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Графический объект 15" descr="Одно колесо">
              <a:extLst>
                <a:ext uri="{FF2B5EF4-FFF2-40B4-BE49-F238E27FC236}">
                  <a16:creationId xmlns:a16="http://schemas.microsoft.com/office/drawing/2014/main" id="{7E5F03E5-E60E-40E5-996F-CE212FF642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Графический объект 16" descr="Одно колесо">
              <a:extLst>
                <a:ext uri="{FF2B5EF4-FFF2-40B4-BE49-F238E27FC236}">
                  <a16:creationId xmlns:a16="http://schemas.microsoft.com/office/drawing/2014/main" id="{7EB0518D-8C62-493A-B053-F7B2F41290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8" name="Рисунок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13077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137646" y="753228"/>
            <a:ext cx="9613861" cy="1080938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008306" y="5936187"/>
            <a:ext cx="2743200" cy="365125"/>
          </a:xfrm>
        </p:spPr>
        <p:txBody>
          <a:bodyPr rtlCol="0"/>
          <a:lstStyle/>
          <a:p>
            <a:pPr rtl="0"/>
            <a:fld id="{0E5874C0-9939-4299-A6F1-96FC5CBE5794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37646" y="5936188"/>
            <a:ext cx="6870660" cy="365125"/>
          </a:xfr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56705" y="753227"/>
            <a:ext cx="1154151" cy="1090789"/>
          </a:xfrm>
        </p:spPr>
        <p:txBody>
          <a:bodyPr rtlCol="0"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FD7CD5CF-F924-43C6-9C02-06FBC84A6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7644" y="2161725"/>
            <a:ext cx="9613861" cy="3702647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8206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различное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4E106B9E-EBA8-4369-8705-FDBBA60DC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0549" y="2101850"/>
            <a:ext cx="4433401" cy="823913"/>
          </a:xfrm>
        </p:spPr>
        <p:txBody>
          <a:bodyPr rtlCol="0"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80D0165-A38B-4CE8-AE4D-186DBC04F8D4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2" name="Графический объект 11" descr="Одно колесо">
              <a:extLst>
                <a:ext uri="{FF2B5EF4-FFF2-40B4-BE49-F238E27FC236}">
                  <a16:creationId xmlns:a16="http://schemas.microsoft.com/office/drawing/2014/main" id="{90C052C9-F1E0-4264-8CAC-31B0B8F76D6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3" name="Графический объект 12" descr="Одно колесо">
              <a:extLst>
                <a:ext uri="{FF2B5EF4-FFF2-40B4-BE49-F238E27FC236}">
                  <a16:creationId xmlns:a16="http://schemas.microsoft.com/office/drawing/2014/main" id="{892FFF3D-7B2E-44EB-83BA-5453FEC489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4" name="Графический объект 13" descr="Одно колесо">
              <a:extLst>
                <a:ext uri="{FF2B5EF4-FFF2-40B4-BE49-F238E27FC236}">
                  <a16:creationId xmlns:a16="http://schemas.microsoft.com/office/drawing/2014/main" id="{CC5A9AF4-A787-49A3-83CF-889F9AEE0D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19" name="Графический объект 18" descr="Одно колесо">
              <a:extLst>
                <a:ext uri="{FF2B5EF4-FFF2-40B4-BE49-F238E27FC236}">
                  <a16:creationId xmlns:a16="http://schemas.microsoft.com/office/drawing/2014/main" id="{B5D192A5-6FE9-49BC-9104-102935BA03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15" name="Рисунок 14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Рисунок 15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Прямоугольник 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Прямоугольник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9E251A-C5C0-4504-9052-0D643F118318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4" name="Текст 7">
            <a:extLst>
              <a:ext uri="{FF2B5EF4-FFF2-40B4-BE49-F238E27FC236}">
                <a16:creationId xmlns:a16="http://schemas.microsoft.com/office/drawing/2014/main" id="{F099E8F9-E092-4E4C-AB87-FB2B4EC4D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60549" y="3044624"/>
            <a:ext cx="4433401" cy="823913"/>
          </a:xfrm>
        </p:spPr>
        <p:txBody>
          <a:bodyPr rtlCol="0"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5" name="Текст 7">
            <a:extLst>
              <a:ext uri="{FF2B5EF4-FFF2-40B4-BE49-F238E27FC236}">
                <a16:creationId xmlns:a16="http://schemas.microsoft.com/office/drawing/2014/main" id="{782CF4FC-13E5-4A63-BCF2-3AF43B5F15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60549" y="3987398"/>
            <a:ext cx="4433401" cy="823913"/>
          </a:xfrm>
        </p:spPr>
        <p:txBody>
          <a:bodyPr rtlCol="0"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6" name="Текст 7">
            <a:extLst>
              <a:ext uri="{FF2B5EF4-FFF2-40B4-BE49-F238E27FC236}">
                <a16:creationId xmlns:a16="http://schemas.microsoft.com/office/drawing/2014/main" id="{8523C4DE-E0C6-4EE1-9145-DA78191746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60549" y="4930171"/>
            <a:ext cx="4433401" cy="823913"/>
          </a:xfrm>
        </p:spPr>
        <p:txBody>
          <a:bodyPr rtlCol="0"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35263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9F6BBB30-80DB-4A1B-9DD3-A090C4EF2F33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8" name="Графический объект 17" descr="Одно колесо">
              <a:extLst>
                <a:ext uri="{FF2B5EF4-FFF2-40B4-BE49-F238E27FC236}">
                  <a16:creationId xmlns:a16="http://schemas.microsoft.com/office/drawing/2014/main" id="{4FC3313D-A401-4847-ABED-CDF1803D06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9" name="Графический объект 18" descr="Одно колесо">
              <a:extLst>
                <a:ext uri="{FF2B5EF4-FFF2-40B4-BE49-F238E27FC236}">
                  <a16:creationId xmlns:a16="http://schemas.microsoft.com/office/drawing/2014/main" id="{62BA598A-71EC-4BD4-8924-8F16E990AF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20" name="Графический объект 19" descr="Одно колесо">
              <a:extLst>
                <a:ext uri="{FF2B5EF4-FFF2-40B4-BE49-F238E27FC236}">
                  <a16:creationId xmlns:a16="http://schemas.microsoft.com/office/drawing/2014/main" id="{2086399E-589B-48EE-B396-961A783106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21" name="Графический объект 20" descr="Одно колесо">
              <a:extLst>
                <a:ext uri="{FF2B5EF4-FFF2-40B4-BE49-F238E27FC236}">
                  <a16:creationId xmlns:a16="http://schemas.microsoft.com/office/drawing/2014/main" id="{F2A039E4-F69C-4905-B047-6891B77F8C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8" name="Рисунок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-3554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432921" y="753227"/>
            <a:ext cx="9613859" cy="108094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2922" y="2336872"/>
            <a:ext cx="2620817" cy="3599317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303581" y="5936187"/>
            <a:ext cx="2743200" cy="365125"/>
          </a:xfrm>
        </p:spPr>
        <p:txBody>
          <a:bodyPr rtlCol="0"/>
          <a:lstStyle/>
          <a:p>
            <a:pPr rtl="0"/>
            <a:fld id="{450BFE99-D7C0-40E7-B8AB-A5E5CCFB9A18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432921" y="5936188"/>
            <a:ext cx="6870660" cy="365125"/>
          </a:xfr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0074" y="753227"/>
            <a:ext cx="1154151" cy="1090789"/>
          </a:xfrm>
        </p:spPr>
        <p:txBody>
          <a:bodyPr rtlCol="0"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5E59F855-D2A7-4662-804E-17B59CD1A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13022" y="2327474"/>
            <a:ext cx="6833757" cy="3608712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75739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1F89FDF-9788-47AD-B230-0314E7C8D087}"/>
              </a:ext>
            </a:extLst>
          </p:cNvPr>
          <p:cNvGrpSpPr/>
          <p:nvPr userDrawn="1"/>
        </p:nvGrpSpPr>
        <p:grpSpPr>
          <a:xfrm rot="10800000">
            <a:off x="99308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9" name="Графический объект 18" descr="Одно колесо">
              <a:extLst>
                <a:ext uri="{FF2B5EF4-FFF2-40B4-BE49-F238E27FC236}">
                  <a16:creationId xmlns:a16="http://schemas.microsoft.com/office/drawing/2014/main" id="{9CD6B783-A97E-437E-B4E2-F7D761F0A2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20" name="Графический объект 19" descr="Одно колесо">
              <a:extLst>
                <a:ext uri="{FF2B5EF4-FFF2-40B4-BE49-F238E27FC236}">
                  <a16:creationId xmlns:a16="http://schemas.microsoft.com/office/drawing/2014/main" id="{4699BB72-0480-4165-8D15-316CEED8CE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21" name="Графический объект 20" descr="Одно колесо">
              <a:extLst>
                <a:ext uri="{FF2B5EF4-FFF2-40B4-BE49-F238E27FC236}">
                  <a16:creationId xmlns:a16="http://schemas.microsoft.com/office/drawing/2014/main" id="{685C07D9-1911-4085-8555-C992A61B1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22" name="Графический объект 21" descr="Одно колесо">
              <a:extLst>
                <a:ext uri="{FF2B5EF4-FFF2-40B4-BE49-F238E27FC236}">
                  <a16:creationId xmlns:a16="http://schemas.microsoft.com/office/drawing/2014/main" id="{D621B3C3-2371-4ED0-BC1D-87AABF852B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23" name="Графический объект 22" descr="Одно колесо">
              <a:extLst>
                <a:ext uri="{FF2B5EF4-FFF2-40B4-BE49-F238E27FC236}">
                  <a16:creationId xmlns:a16="http://schemas.microsoft.com/office/drawing/2014/main" id="{D7D15287-50FE-4441-BA06-D454D73F7E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13" name="Рисунок 12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6" y="1970240"/>
            <a:ext cx="10437812" cy="321164"/>
          </a:xfrm>
          <a:prstGeom prst="rect">
            <a:avLst/>
          </a:prstGeom>
        </p:spPr>
      </p:pic>
      <p:pic>
        <p:nvPicPr>
          <p:cNvPr id="14" name="Рисунок 13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Прямоугольник 16"/>
          <p:cNvSpPr/>
          <p:nvPr/>
        </p:nvSpPr>
        <p:spPr>
          <a:xfrm>
            <a:off x="13077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989256" y="5936187"/>
            <a:ext cx="2743200" cy="365125"/>
          </a:xfrm>
        </p:spPr>
        <p:txBody>
          <a:bodyPr rtlCol="0"/>
          <a:lstStyle/>
          <a:p>
            <a:pPr rtl="0"/>
            <a:fld id="{95E0CC53-ACCE-429F-8F1D-1DAEC546233C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118596" y="5936188"/>
            <a:ext cx="6870660" cy="365125"/>
          </a:xfr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40493" y="748304"/>
            <a:ext cx="1154151" cy="1090789"/>
          </a:xfrm>
        </p:spPr>
        <p:txBody>
          <a:bodyPr rtlCol="0"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2664D24B-EA78-4E18-9226-569365267E5E}"/>
              </a:ext>
            </a:extLst>
          </p:cNvPr>
          <p:cNvCxnSpPr/>
          <p:nvPr userDrawn="1"/>
        </p:nvCxnSpPr>
        <p:spPr>
          <a:xfrm>
            <a:off x="8571139" y="969699"/>
            <a:ext cx="0" cy="6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id="{5BE17E03-04A7-46ED-8623-88DFFD7E30B0}"/>
              </a:ext>
            </a:extLst>
          </p:cNvPr>
          <p:cNvSpPr txBox="1">
            <a:spLocks/>
          </p:cNvSpPr>
          <p:nvPr userDrawn="1"/>
        </p:nvSpPr>
        <p:spPr>
          <a:xfrm>
            <a:off x="2106131" y="790252"/>
            <a:ext cx="3060802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endParaRPr lang="ru-RU" sz="2400" noProof="0" dirty="0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A3840076-AFCB-4C84-8E23-85DAD3CBEF3E}"/>
              </a:ext>
            </a:extLst>
          </p:cNvPr>
          <p:cNvCxnSpPr/>
          <p:nvPr userDrawn="1"/>
        </p:nvCxnSpPr>
        <p:spPr>
          <a:xfrm>
            <a:off x="5294539" y="969699"/>
            <a:ext cx="0" cy="6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Заголовок 50">
            <a:extLst>
              <a:ext uri="{FF2B5EF4-FFF2-40B4-BE49-F238E27FC236}">
                <a16:creationId xmlns:a16="http://schemas.microsoft.com/office/drawing/2014/main" id="{BBA20603-8433-4B38-976F-F18CF78D6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06132" y="735087"/>
            <a:ext cx="3060802" cy="1080938"/>
          </a:xfrm>
        </p:spPr>
        <p:txBody>
          <a:bodyPr rtlCol="0" anchor="ctr" anchorCtr="0"/>
          <a:lstStyle>
            <a:lvl1pPr algn="ctr">
              <a:defRPr b="0"/>
            </a:lvl1pPr>
          </a:lstStyle>
          <a:p>
            <a:pPr lvl="0" rtl="0"/>
            <a:r>
              <a:rPr lang="ru-RU" noProof="0" dirty="0"/>
              <a:t>Образец текста</a:t>
            </a:r>
          </a:p>
        </p:txBody>
      </p:sp>
      <p:sp>
        <p:nvSpPr>
          <p:cNvPr id="53" name="Текст 52">
            <a:extLst>
              <a:ext uri="{FF2B5EF4-FFF2-40B4-BE49-F238E27FC236}">
                <a16:creationId xmlns:a16="http://schemas.microsoft.com/office/drawing/2014/main" id="{EF340F6C-3335-49B0-AE89-7103CA6A7F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84611" y="735013"/>
            <a:ext cx="3060700" cy="1081087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  <a:lvl2pPr>
              <a:defRPr sz="3600">
                <a:latin typeface="+mj-lt"/>
              </a:defRPr>
            </a:lvl2pPr>
            <a:lvl3pPr>
              <a:defRPr sz="3600">
                <a:latin typeface="+mj-lt"/>
              </a:defRPr>
            </a:lvl3pPr>
            <a:lvl4pPr>
              <a:defRPr sz="3600">
                <a:latin typeface="+mj-lt"/>
              </a:defRPr>
            </a:lvl4pPr>
            <a:lvl5pPr>
              <a:defRPr sz="3600"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5" name="Текст 54">
            <a:extLst>
              <a:ext uri="{FF2B5EF4-FFF2-40B4-BE49-F238E27FC236}">
                <a16:creationId xmlns:a16="http://schemas.microsoft.com/office/drawing/2014/main" id="{1F0AD31D-2FFB-40A9-96C2-F4EE3869BC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62988" y="746125"/>
            <a:ext cx="3070225" cy="105886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  <a:lvl2pPr algn="ctr">
              <a:defRPr sz="3600">
                <a:latin typeface="+mj-lt"/>
              </a:defRPr>
            </a:lvl2pPr>
            <a:lvl3pPr algn="ctr">
              <a:defRPr sz="3600">
                <a:latin typeface="+mj-lt"/>
              </a:defRPr>
            </a:lvl3pPr>
            <a:lvl4pPr algn="ctr">
              <a:defRPr sz="3600">
                <a:latin typeface="+mj-lt"/>
              </a:defRPr>
            </a:lvl4pPr>
            <a:lvl5pPr algn="ctr">
              <a:defRPr sz="3600">
                <a:latin typeface="+mj-lt"/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7" name="Объект 56">
            <a:extLst>
              <a:ext uri="{FF2B5EF4-FFF2-40B4-BE49-F238E27FC236}">
                <a16:creationId xmlns:a16="http://schemas.microsoft.com/office/drawing/2014/main" id="{52B689E9-5B4C-4CC0-AAA4-847EB66C330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106131" y="2116138"/>
            <a:ext cx="3060802" cy="3713162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8" name="Объект 56">
            <a:extLst>
              <a:ext uri="{FF2B5EF4-FFF2-40B4-BE49-F238E27FC236}">
                <a16:creationId xmlns:a16="http://schemas.microsoft.com/office/drawing/2014/main" id="{1D5202CC-08D0-4157-9CB3-AA1EF4A2C855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84611" y="2103211"/>
            <a:ext cx="3060802" cy="3713162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9" name="Объект 56">
            <a:extLst>
              <a:ext uri="{FF2B5EF4-FFF2-40B4-BE49-F238E27FC236}">
                <a16:creationId xmlns:a16="http://schemas.microsoft.com/office/drawing/2014/main" id="{7BE8E782-50B7-4C4E-BEA5-DDA27E0F681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659892" y="2097613"/>
            <a:ext cx="3060802" cy="3713162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253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91CF8-B8F0-D47C-4CB2-6232FE45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96E2ED-5BB2-06F8-B844-51F845AC3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51A2B-3221-6021-43EA-E8834D4AF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F32CB0-72FA-0609-9B19-85F12F6F7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F130EE-ABD7-FFC6-F545-C9ECA2ED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6723312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A374A-D63A-8085-5F08-4F4A29C28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7432A7-9E5B-BEDD-CCE5-A7D76F089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2638EE-F0E6-FE9C-E782-13F6FEF95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0B8BC9F-1804-4FF3-9E20-A0E015F19291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0FF75-EA07-27FB-6104-A3BAA38B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5C4636-7767-16C2-8B50-DE7F82E0A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9D5BEFF-0FCB-FCDD-214C-FB66EC2F2D64}"/>
              </a:ext>
            </a:extLst>
          </p:cNvPr>
          <p:cNvGrpSpPr/>
          <p:nvPr userDrawn="1"/>
        </p:nvGrpSpPr>
        <p:grpSpPr>
          <a:xfrm rot="10800000">
            <a:off x="108452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8" name="Графический объект 11" descr="Одно колесо">
              <a:extLst>
                <a:ext uri="{FF2B5EF4-FFF2-40B4-BE49-F238E27FC236}">
                  <a16:creationId xmlns:a16="http://schemas.microsoft.com/office/drawing/2014/main" id="{B158D1C0-A9FB-DA17-B5C3-4A3C457729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9" name="Графический объект 12" descr="Одно колесо">
              <a:extLst>
                <a:ext uri="{FF2B5EF4-FFF2-40B4-BE49-F238E27FC236}">
                  <a16:creationId xmlns:a16="http://schemas.microsoft.com/office/drawing/2014/main" id="{8E0DFC10-E3B8-F161-A2C0-7047BFE4FC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0" name="Графический объект 13" descr="Одно колесо">
              <a:extLst>
                <a:ext uri="{FF2B5EF4-FFF2-40B4-BE49-F238E27FC236}">
                  <a16:creationId xmlns:a16="http://schemas.microsoft.com/office/drawing/2014/main" id="{E7C70BBB-7A47-039C-4B2E-C2808CD161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1" name="Графический объект 15" descr="Одно колесо">
              <a:extLst>
                <a:ext uri="{FF2B5EF4-FFF2-40B4-BE49-F238E27FC236}">
                  <a16:creationId xmlns:a16="http://schemas.microsoft.com/office/drawing/2014/main" id="{B3541E1E-AC73-85EA-1F98-9562C62257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2" name="Графический объект 16" descr="Одно колесо">
              <a:extLst>
                <a:ext uri="{FF2B5EF4-FFF2-40B4-BE49-F238E27FC236}">
                  <a16:creationId xmlns:a16="http://schemas.microsoft.com/office/drawing/2014/main" id="{9B707CDE-5EF8-C43F-3281-EAD27B0CD7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978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092FF-B91F-4921-188C-F426B8AA4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6D2FE9-F393-C003-5BB8-BC9B917F4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538B13-8206-3960-E426-276CD67BF1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BB3229-D06D-97F4-3990-C551EEFE5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CD3337-862C-3B3B-5572-6907E833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E5B335-576D-2614-515A-8F7DE71A8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502901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5D82D-D6E1-AF2D-7DE6-4FFD43555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5FB7C6-42F7-06B5-939B-175BC2A54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AB57CC-E01B-A056-6A00-8F583FA35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9449A3C-EF4E-2235-8F5B-5954A9206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FDF882-28B8-5A59-03AE-1B37B623B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2B5CD43-5E7C-BA4E-16C6-FBE91E01A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5CEAD0C-50FD-290A-0A96-077F0F0AC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8660A8-7854-0DC9-6FCF-2A331700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228002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DB000D-A0D7-EACE-69CA-F4BDB02DB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F34DCC-3407-D8A1-FF8E-CEEB0C2DC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6CBC50C-F90C-4877-B7A7-F51A71B0245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7CA755E-6EA2-67DE-5A1F-00F74CBDB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569086-3A9B-B9C6-3C62-7CE5473EE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8428628-E700-584F-B22F-08A703AED407}"/>
              </a:ext>
            </a:extLst>
          </p:cNvPr>
          <p:cNvGrpSpPr/>
          <p:nvPr userDrawn="1"/>
        </p:nvGrpSpPr>
        <p:grpSpPr>
          <a:xfrm rot="5400000">
            <a:off x="227324" y="1282732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7" name="Графический объект 10" descr="Одно колесо">
              <a:extLst>
                <a:ext uri="{FF2B5EF4-FFF2-40B4-BE49-F238E27FC236}">
                  <a16:creationId xmlns:a16="http://schemas.microsoft.com/office/drawing/2014/main" id="{1C8C60FD-891C-AF72-DAB7-C2B453D603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8" name="Графический объект 11" descr="Одно колесо">
              <a:extLst>
                <a:ext uri="{FF2B5EF4-FFF2-40B4-BE49-F238E27FC236}">
                  <a16:creationId xmlns:a16="http://schemas.microsoft.com/office/drawing/2014/main" id="{BCE85EB4-C47C-FF35-A7B5-665AD60E5A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9" name="Графический объект 12" descr="Одно колесо">
              <a:extLst>
                <a:ext uri="{FF2B5EF4-FFF2-40B4-BE49-F238E27FC236}">
                  <a16:creationId xmlns:a16="http://schemas.microsoft.com/office/drawing/2014/main" id="{3C2C1170-DB0A-3822-A8EE-D980413F4D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0" name="Графический объект 13" descr="Одно колесо">
              <a:extLst>
                <a:ext uri="{FF2B5EF4-FFF2-40B4-BE49-F238E27FC236}">
                  <a16:creationId xmlns:a16="http://schemas.microsoft.com/office/drawing/2014/main" id="{C82E7B55-7E95-9F9B-981F-7C8D158CBB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1" name="Графический объект 14" descr="Одно колесо">
              <a:extLst>
                <a:ext uri="{FF2B5EF4-FFF2-40B4-BE49-F238E27FC236}">
                  <a16:creationId xmlns:a16="http://schemas.microsoft.com/office/drawing/2014/main" id="{E9FFBD72-F935-0BD0-B424-BB83AE6DF4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442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EDA91F0-C469-E4F5-3E63-5CA1FAE85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5FFFD88-FA86-4F08-85AA-7654CCCCCB65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B8E2FC1-8375-479F-095B-1A6703D8F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0784F6-3739-DB26-9070-CDA1BA0E6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45E990E-24B3-7E4F-0B3D-52400C7FFA16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6" name="Графический объект 7" descr="Одно колесо">
              <a:extLst>
                <a:ext uri="{FF2B5EF4-FFF2-40B4-BE49-F238E27FC236}">
                  <a16:creationId xmlns:a16="http://schemas.microsoft.com/office/drawing/2014/main" id="{904BE499-419C-3D87-2034-6C6F1787D47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7" name="Графический объект 8" descr="Одно колесо">
              <a:extLst>
                <a:ext uri="{FF2B5EF4-FFF2-40B4-BE49-F238E27FC236}">
                  <a16:creationId xmlns:a16="http://schemas.microsoft.com/office/drawing/2014/main" id="{18A048CC-B22B-DFF7-610B-560889C1C9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8" name="Графический объект 9" descr="Одно колесо">
              <a:extLst>
                <a:ext uri="{FF2B5EF4-FFF2-40B4-BE49-F238E27FC236}">
                  <a16:creationId xmlns:a16="http://schemas.microsoft.com/office/drawing/2014/main" id="{4686BABD-5888-4222-6219-89EF1F6943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9" name="Графический объект 10" descr="Одно колесо">
              <a:extLst>
                <a:ext uri="{FF2B5EF4-FFF2-40B4-BE49-F238E27FC236}">
                  <a16:creationId xmlns:a16="http://schemas.microsoft.com/office/drawing/2014/main" id="{12714299-1F50-90F7-759E-22FAA7EF7C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349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F5E476-FA1F-88A0-E82C-6BDAA4B60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D50ECB-7703-608F-1967-71619A37B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87CF351-8767-C64D-D77D-5BEB85D2EB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AD160A-09DB-572D-7AD7-7BF296CC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C73A20-A990-ADBF-2BE5-17D79294F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D0F335-E394-60AC-DE32-297C1506A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5187842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DFD59D-C5E9-C76C-FE94-AFD50B8B9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2778876-462A-175C-DA7D-DF7CB15C05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2CFB04-46FE-53B7-39D4-46BD3D5B0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D8370D-F78E-3567-62C7-5D1895C7A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50BFE99-D7C0-40E7-B8AB-A5E5CCFB9A18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4E6D7A-BF91-1DD0-79FA-BF8672F7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CB2585-2FF8-5747-815D-3FEFD2663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2422811-3061-BA6C-EC2C-321319D07547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9" name="Графический объект 17" descr="Одно колесо">
              <a:extLst>
                <a:ext uri="{FF2B5EF4-FFF2-40B4-BE49-F238E27FC236}">
                  <a16:creationId xmlns:a16="http://schemas.microsoft.com/office/drawing/2014/main" id="{A1C549BD-B8F6-4106-0ED7-AA4FF75160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0" name="Графический объект 18" descr="Одно колесо">
              <a:extLst>
                <a:ext uri="{FF2B5EF4-FFF2-40B4-BE49-F238E27FC236}">
                  <a16:creationId xmlns:a16="http://schemas.microsoft.com/office/drawing/2014/main" id="{03B9E08C-884B-718A-4569-FB92D4FFBA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1" name="Графический объект 19" descr="Одно колесо">
              <a:extLst>
                <a:ext uri="{FF2B5EF4-FFF2-40B4-BE49-F238E27FC236}">
                  <a16:creationId xmlns:a16="http://schemas.microsoft.com/office/drawing/2014/main" id="{C11978B1-4044-6230-5AF3-535BA1376F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12" name="Графический объект 20" descr="Одно колесо">
              <a:extLst>
                <a:ext uri="{FF2B5EF4-FFF2-40B4-BE49-F238E27FC236}">
                  <a16:creationId xmlns:a16="http://schemas.microsoft.com/office/drawing/2014/main" id="{640491A5-8F45-6E4F-E591-CCB45C112B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9193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48155-E1F9-6031-853C-7DD7964D6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C7D1D9-5BD9-080C-546F-FCF4657DA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3E9805-5AAA-735E-5160-250B26EE3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451D678-49A0-4EA1-BD84-3EC88371B20F}" type="datetime1">
              <a:rPr lang="ru-RU" noProof="0" smtClean="0"/>
              <a:pPr rtl="0"/>
              <a:t>22.03.2023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E93A21-632E-437C-E655-2285C61A8C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0D361F-C11C-F83B-640F-824E89419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E3FA76C-C565-46B6-8652-D75785E2521F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0747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6" r:id="rId1"/>
    <p:sldLayoutId id="2147484187" r:id="rId2"/>
    <p:sldLayoutId id="2147484188" r:id="rId3"/>
    <p:sldLayoutId id="2147484189" r:id="rId4"/>
    <p:sldLayoutId id="2147484190" r:id="rId5"/>
    <p:sldLayoutId id="2147484191" r:id="rId6"/>
    <p:sldLayoutId id="2147484192" r:id="rId7"/>
    <p:sldLayoutId id="2147484193" r:id="rId8"/>
    <p:sldLayoutId id="2147484194" r:id="rId9"/>
    <p:sldLayoutId id="2147484195" r:id="rId10"/>
    <p:sldLayoutId id="2147484196" r:id="rId11"/>
    <p:sldLayoutId id="2147484197" r:id="rId12"/>
    <p:sldLayoutId id="2147484198" r:id="rId13"/>
    <p:sldLayoutId id="2147484183" r:id="rId14"/>
    <p:sldLayoutId id="2147483662" r:id="rId15"/>
    <p:sldLayoutId id="2147483681" r:id="rId16"/>
    <p:sldLayoutId id="2147483678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gorfin@admg.sibmediafon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diagramDrawing" Target="../diagrams/drawing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8.jpeg"/><Relationship Id="rId12" Type="http://schemas.openxmlformats.org/officeDocument/2006/relationships/diagramColors" Target="../diagrams/colors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openxmlformats.org/officeDocument/2006/relationships/diagramQuickStyle" Target="../diagrams/quickStyle3.xml"/><Relationship Id="rId5" Type="http://schemas.openxmlformats.org/officeDocument/2006/relationships/diagramColors" Target="../diagrams/colors2.xml"/><Relationship Id="rId15" Type="http://schemas.openxmlformats.org/officeDocument/2006/relationships/image" Target="../media/image21.jpeg"/><Relationship Id="rId10" Type="http://schemas.openxmlformats.org/officeDocument/2006/relationships/diagramLayout" Target="../diagrams/layout3.xml"/><Relationship Id="rId4" Type="http://schemas.openxmlformats.org/officeDocument/2006/relationships/diagramQuickStyle" Target="../diagrams/quickStyle2.xml"/><Relationship Id="rId9" Type="http://schemas.openxmlformats.org/officeDocument/2006/relationships/diagramData" Target="../diagrams/data3.xml"/><Relationship Id="rId1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037347" y="3099820"/>
            <a:ext cx="8536005" cy="37581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>
            <a:bevelT/>
            <a:extrusionClr>
              <a:schemeClr val="accent1">
                <a:lumMod val="60000"/>
                <a:lumOff val="40000"/>
              </a:schemeClr>
            </a:extrusionClr>
            <a:contourClr>
              <a:srgbClr val="942D0B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БЮДЖЕТ 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для граждан 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по отчету об исполнении бюджета  городского округа города Назарово за 2021 год</a:t>
            </a:r>
            <a:endParaRPr lang="ru-RU" sz="4400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7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7347" cy="1419726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D0D37E-E7F8-AD94-2180-C0A414A02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6076" y="0"/>
            <a:ext cx="415592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164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C7AEA-3063-DDDD-5FFB-8C57A49FC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292" y="108765"/>
            <a:ext cx="10327907" cy="638827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latin typeface="+mn-lt"/>
                <a:cs typeface="Times New Roman" pitchFamily="18" charset="0"/>
              </a:rPr>
              <a:t>Динамика и структура неналоговых доходов  бюджета </a:t>
            </a:r>
            <a:r>
              <a:rPr lang="ru-RU" sz="2800" b="1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(2019,2020</a:t>
            </a:r>
            <a:endParaRPr lang="ru-RU" sz="2800" dirty="0">
              <a:latin typeface="+mn-lt"/>
            </a:endParaRP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AEAAE78E-BE9E-33EF-8773-01FAE671C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5339" y="747592"/>
            <a:ext cx="4366661" cy="60016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89000"/>
            <a:endParaRPr lang="ru-RU" sz="1600" b="1" i="1" dirty="0">
              <a:solidFill>
                <a:srgbClr val="942D0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6CBEBCBE-340B-EE8B-CA9B-E89BBC070B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5600007"/>
              </p:ext>
            </p:extLst>
          </p:nvPr>
        </p:nvGraphicFramePr>
        <p:xfrm>
          <a:off x="7969718" y="747592"/>
          <a:ext cx="3917482" cy="6110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BDA17E1-1939-DAA9-64D8-1D91D34F4D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923497"/>
              </p:ext>
            </p:extLst>
          </p:nvPr>
        </p:nvGraphicFramePr>
        <p:xfrm>
          <a:off x="204537" y="842212"/>
          <a:ext cx="7279106" cy="594626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79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08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4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354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Вид дохода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2020,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  <a:p>
                      <a:pPr algn="ctr"/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</a:t>
                      </a:r>
                      <a:r>
                        <a:rPr lang="ru-RU" sz="12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роста,               </a:t>
                      </a:r>
                      <a:r>
                        <a:rPr lang="ru-RU" sz="12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снижения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38322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39746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6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25162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26294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2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3377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76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1404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76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8690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6045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35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1816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2625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DB656DC-0EC9-EEF5-334F-0B1AFB1F0F2C}"/>
              </a:ext>
            </a:extLst>
          </p:cNvPr>
          <p:cNvCxnSpPr>
            <a:cxnSpLocks/>
          </p:cNvCxnSpPr>
          <p:nvPr/>
        </p:nvCxnSpPr>
        <p:spPr>
          <a:xfrm flipH="1">
            <a:off x="5255394" y="647699"/>
            <a:ext cx="6808073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C5224D5-B8C5-40EB-6452-7063F75FAAB5}"/>
              </a:ext>
            </a:extLst>
          </p:cNvPr>
          <p:cNvCxnSpPr>
            <a:cxnSpLocks/>
          </p:cNvCxnSpPr>
          <p:nvPr/>
        </p:nvCxnSpPr>
        <p:spPr>
          <a:xfrm flipH="1">
            <a:off x="5255394" y="720923"/>
            <a:ext cx="6808073" cy="0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0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374274" y="1"/>
            <a:ext cx="581167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380672"/>
            <a:ext cx="3202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	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446833" y="181283"/>
            <a:ext cx="11745167" cy="78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chemeClr val="bg1"/>
                </a:solidFill>
                <a:ea typeface="+mj-ea"/>
                <a:cs typeface="Times New Roman" pitchFamily="18" charset="0"/>
              </a:rPr>
              <a:t> </a:t>
            </a:r>
            <a:r>
              <a:rPr lang="ru-RU" sz="2800" dirty="0">
                <a:ea typeface="+mj-ea"/>
                <a:cs typeface="Times New Roman" pitchFamily="18" charset="0"/>
              </a:rPr>
              <a:t>Предприятия, формирующие основу доходов бюджета Назарово.</a:t>
            </a:r>
            <a:endParaRPr kumimoji="0" lang="ru-RU" sz="28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-2402006" y="4025825"/>
            <a:ext cx="5240740" cy="211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3" y="6414448"/>
            <a:ext cx="12191997" cy="1364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0715768" y="5388591"/>
            <a:ext cx="2497541" cy="18197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0" y="1194653"/>
            <a:ext cx="12192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657955153"/>
              </p:ext>
            </p:extLst>
          </p:nvPr>
        </p:nvGraphicFramePr>
        <p:xfrm>
          <a:off x="0" y="1208454"/>
          <a:ext cx="12192000" cy="5649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933064" y="1214651"/>
            <a:ext cx="5258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% в общей сумме налоговых и неналоговых доходов бюджета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-2390629" y="3973770"/>
            <a:ext cx="5254389" cy="36401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>
            <a:off x="436732" y="1801504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>
            <a:off x="494356" y="6225654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>
            <a:off x="533783" y="5668369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0800000">
            <a:off x="409437" y="5083790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>
            <a:off x="558045" y="4567451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0800000">
            <a:off x="670260" y="2877403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>
            <a:off x="400337" y="3998794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>
            <a:off x="457961" y="3482454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>
            <a:off x="385173" y="2376985"/>
            <a:ext cx="6805680" cy="1588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446833" y="6845938"/>
            <a:ext cx="8058239" cy="12062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89BDC29C-8C56-BF6E-E925-053A8D8A1945}"/>
              </a:ext>
            </a:extLst>
          </p:cNvPr>
          <p:cNvCxnSpPr>
            <a:cxnSpLocks/>
          </p:cNvCxnSpPr>
          <p:nvPr/>
        </p:nvCxnSpPr>
        <p:spPr>
          <a:xfrm flipH="1">
            <a:off x="5197642" y="965333"/>
            <a:ext cx="6808073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ACC782B-20D8-F1C6-EFED-915F786E3998}"/>
              </a:ext>
            </a:extLst>
          </p:cNvPr>
          <p:cNvCxnSpPr/>
          <p:nvPr/>
        </p:nvCxnSpPr>
        <p:spPr>
          <a:xfrm flipH="1">
            <a:off x="5303706" y="863582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DA6A9-2484-5788-EDBD-7528D2289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kumimoji="0" lang="ru-RU" sz="2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Мероприятия</a:t>
            </a:r>
            <a:r>
              <a:rPr kumimoji="0" lang="ru-RU" sz="2800" b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 по мобилизации доходов </a:t>
            </a:r>
            <a:r>
              <a:rPr lang="ru-RU" sz="2800" b="0" dirty="0">
                <a:latin typeface="+mn-lt"/>
                <a:ea typeface="+mj-ea"/>
                <a:cs typeface="Times New Roman" pitchFamily="18" charset="0"/>
              </a:rPr>
              <a:t>бюджета</a:t>
            </a:r>
            <a:r>
              <a:rPr kumimoji="0" lang="ru-RU" sz="2800" b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> 2021 г.</a:t>
            </a:r>
            <a:br>
              <a:rPr kumimoji="0" lang="ru-RU" sz="2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</a:br>
            <a:endParaRPr lang="ru-RU" sz="2800" b="0" dirty="0">
              <a:latin typeface="+mn-lt"/>
            </a:endParaRP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143C3821-01E7-F2C9-385A-8F403353D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671" y="1442869"/>
            <a:ext cx="958982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Активизация  работы органов местного самоуправления по сокращению недоимки в бюджет города Назарово </a:t>
            </a:r>
          </a:p>
          <a:p>
            <a:pPr defTabSz="88900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(12 комиссий,  поступило в бюджет  5337,57 тыс. руб.)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A3265121-87F4-F5F7-3F57-ECF7C010D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4461" y="2554960"/>
            <a:ext cx="9533339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Активизация деятельности городской межведомственной комиссии по обеспечению прав граждан на вознаграждение за труд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( 7 комиссий, поступило  45,5 тыс. руб.)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786DFBAC-04F7-24CE-86FC-1AE148BCC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2654" y="3730942"/>
            <a:ext cx="951514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 2021 год в муниципальную собственность города Назарово на основании решений суда было принято 3 бесхозяйных объекта энергетики- электросети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D25B6A41-0449-63F2-0B00-FB8E64642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671" y="4920571"/>
            <a:ext cx="9618828" cy="8402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ru-RU" sz="1600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 2021 год проведено 16 проверок использования муниципального имущества, предоставленного в хозяйственное ведение муниципальным учреждениям. Выявлено одно неиспользуемое нежилое здание (гараж).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DED88A-71A0-7395-0D1B-9D5ED9A85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6262" y="5883443"/>
            <a:ext cx="9576937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исковой работы по взысканию задолженности по договорам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социального найма поступило в бюджет  1204,1 тыс. руб.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EA7840-E836-7429-7AA2-88044B810C6E}"/>
              </a:ext>
            </a:extLst>
          </p:cNvPr>
          <p:cNvSpPr/>
          <p:nvPr/>
        </p:nvSpPr>
        <p:spPr>
          <a:xfrm>
            <a:off x="309349" y="1415089"/>
            <a:ext cx="1440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32EDF2A-7135-0E48-E886-004CB64969FD}"/>
              </a:ext>
            </a:extLst>
          </p:cNvPr>
          <p:cNvSpPr/>
          <p:nvPr/>
        </p:nvSpPr>
        <p:spPr>
          <a:xfrm>
            <a:off x="309349" y="2650290"/>
            <a:ext cx="1440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2D68B5C-499E-93ED-E3ED-3141C2026545}"/>
              </a:ext>
            </a:extLst>
          </p:cNvPr>
          <p:cNvSpPr/>
          <p:nvPr/>
        </p:nvSpPr>
        <p:spPr>
          <a:xfrm>
            <a:off x="348328" y="3640107"/>
            <a:ext cx="1440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0B6B4E3-E4BF-60E0-665B-5C72168FEA3E}"/>
              </a:ext>
            </a:extLst>
          </p:cNvPr>
          <p:cNvSpPr/>
          <p:nvPr/>
        </p:nvSpPr>
        <p:spPr>
          <a:xfrm>
            <a:off x="325421" y="4960594"/>
            <a:ext cx="1440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A0BD51F-DB28-54C3-65D2-8E491AB6C291}"/>
              </a:ext>
            </a:extLst>
          </p:cNvPr>
          <p:cNvSpPr/>
          <p:nvPr/>
        </p:nvSpPr>
        <p:spPr>
          <a:xfrm>
            <a:off x="348328" y="5865125"/>
            <a:ext cx="1440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72">
            <a:extLst>
              <a:ext uri="{FF2B5EF4-FFF2-40B4-BE49-F238E27FC236}">
                <a16:creationId xmlns:a16="http://schemas.microsoft.com/office/drawing/2014/main" id="{F3A4A5F9-C873-7CCF-C448-393B94396460}"/>
              </a:ext>
            </a:extLst>
          </p:cNvPr>
          <p:cNvGrpSpPr/>
          <p:nvPr/>
        </p:nvGrpSpPr>
        <p:grpSpPr>
          <a:xfrm>
            <a:off x="705528" y="1579560"/>
            <a:ext cx="537015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21">
              <a:extLst>
                <a:ext uri="{FF2B5EF4-FFF2-40B4-BE49-F238E27FC236}">
                  <a16:creationId xmlns:a16="http://schemas.microsoft.com/office/drawing/2014/main" id="{3E556E86-A222-97D3-D5AC-696128C9C3D4}"/>
                </a:ext>
              </a:extLst>
            </p:cNvPr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id="{2AF13CEE-0784-EB59-EF2A-3D99DDB0959F}"/>
                </a:ext>
              </a:extLst>
            </p:cNvPr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1E9CC6B1-DC99-B176-078F-D807D81E5982}"/>
                </a:ext>
              </a:extLst>
            </p:cNvPr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A9AAEC0B-CF07-CDBB-9469-4493EE57522C}"/>
                </a:ext>
              </a:extLst>
            </p:cNvPr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C9355D5-5569-3126-5454-8D6DB6A1C7B0}"/>
                </a:ext>
              </a:extLst>
            </p:cNvPr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9950BF5-B67B-CF4E-1831-5D502682A7BD}"/>
                </a:ext>
              </a:extLst>
            </p:cNvPr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BE0447E0-12A0-5E72-59E1-4F50734C14FF}"/>
                </a:ext>
              </a:extLst>
            </p:cNvPr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8927A1F9-95AA-F9F9-A73C-65B887D47F9A}"/>
                </a:ext>
              </a:extLst>
            </p:cNvPr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Группа 72">
            <a:extLst>
              <a:ext uri="{FF2B5EF4-FFF2-40B4-BE49-F238E27FC236}">
                <a16:creationId xmlns:a16="http://schemas.microsoft.com/office/drawing/2014/main" id="{154F2541-87FD-C3E7-8E83-AD6525843A18}"/>
              </a:ext>
            </a:extLst>
          </p:cNvPr>
          <p:cNvGrpSpPr/>
          <p:nvPr/>
        </p:nvGrpSpPr>
        <p:grpSpPr>
          <a:xfrm>
            <a:off x="711278" y="2835136"/>
            <a:ext cx="537015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3" name="Скругленный прямоугольник 21">
              <a:extLst>
                <a:ext uri="{FF2B5EF4-FFF2-40B4-BE49-F238E27FC236}">
                  <a16:creationId xmlns:a16="http://schemas.microsoft.com/office/drawing/2014/main" id="{60CA8DEF-0360-E286-BD99-E45940464A64}"/>
                </a:ext>
              </a:extLst>
            </p:cNvPr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EB8BA6EE-20BE-2AD4-457E-F0676471E471}"/>
                </a:ext>
              </a:extLst>
            </p:cNvPr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42336656-5714-D415-2925-590D5DAF3C72}"/>
                </a:ext>
              </a:extLst>
            </p:cNvPr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FC94AAB0-0F15-E9D9-987E-1D54728A4C42}"/>
                </a:ext>
              </a:extLst>
            </p:cNvPr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D568BFBC-83C4-C4C0-40DB-6931592AAA5A}"/>
                </a:ext>
              </a:extLst>
            </p:cNvPr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F5DD02F1-E02C-52EA-9BBB-06674D632631}"/>
                </a:ext>
              </a:extLst>
            </p:cNvPr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C6169959-20E0-9587-50E4-805B775AD910}"/>
                </a:ext>
              </a:extLst>
            </p:cNvPr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9952B15D-5B22-E31D-2698-1DFFA95BDA95}"/>
                </a:ext>
              </a:extLst>
            </p:cNvPr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72">
            <a:extLst>
              <a:ext uri="{FF2B5EF4-FFF2-40B4-BE49-F238E27FC236}">
                <a16:creationId xmlns:a16="http://schemas.microsoft.com/office/drawing/2014/main" id="{D3937BC5-B5F9-FA71-8E4B-3E5F68EA9FCF}"/>
              </a:ext>
            </a:extLst>
          </p:cNvPr>
          <p:cNvGrpSpPr/>
          <p:nvPr/>
        </p:nvGrpSpPr>
        <p:grpSpPr>
          <a:xfrm>
            <a:off x="749886" y="6022842"/>
            <a:ext cx="537015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32" name="Скругленный прямоугольник 21">
              <a:extLst>
                <a:ext uri="{FF2B5EF4-FFF2-40B4-BE49-F238E27FC236}">
                  <a16:creationId xmlns:a16="http://schemas.microsoft.com/office/drawing/2014/main" id="{419FA2CC-6692-E9F2-76C8-1A535531A15B}"/>
                </a:ext>
              </a:extLst>
            </p:cNvPr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8F476F1B-2132-3FF7-230B-E057F43BD729}"/>
                </a:ext>
              </a:extLst>
            </p:cNvPr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>
              <a:extLst>
                <a:ext uri="{FF2B5EF4-FFF2-40B4-BE49-F238E27FC236}">
                  <a16:creationId xmlns:a16="http://schemas.microsoft.com/office/drawing/2014/main" id="{759D45B4-71FB-471F-FD26-1CCE0B238962}"/>
                </a:ext>
              </a:extLst>
            </p:cNvPr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9F940D10-6997-7C22-D1CE-E4CD830F1FC9}"/>
                </a:ext>
              </a:extLst>
            </p:cNvPr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3AE6CBB8-6D17-30D7-4DF3-A862D7270A47}"/>
                </a:ext>
              </a:extLst>
            </p:cNvPr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562F6F42-C215-31EF-FAD8-ADBB72EF99FE}"/>
                </a:ext>
              </a:extLst>
            </p:cNvPr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E499608F-1291-36FF-3404-541768AC21E0}"/>
                </a:ext>
              </a:extLst>
            </p:cNvPr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09726F5A-44BB-06F2-7070-02E56004362D}"/>
                </a:ext>
              </a:extLst>
            </p:cNvPr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72">
            <a:extLst>
              <a:ext uri="{FF2B5EF4-FFF2-40B4-BE49-F238E27FC236}">
                <a16:creationId xmlns:a16="http://schemas.microsoft.com/office/drawing/2014/main" id="{BA869508-3896-FF3F-6C7F-3780708D7E72}"/>
              </a:ext>
            </a:extLst>
          </p:cNvPr>
          <p:cNvGrpSpPr/>
          <p:nvPr/>
        </p:nvGrpSpPr>
        <p:grpSpPr>
          <a:xfrm>
            <a:off x="746988" y="5162917"/>
            <a:ext cx="537015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1" name="Скругленный прямоугольник 21">
              <a:extLst>
                <a:ext uri="{FF2B5EF4-FFF2-40B4-BE49-F238E27FC236}">
                  <a16:creationId xmlns:a16="http://schemas.microsoft.com/office/drawing/2014/main" id="{213E7C5A-E11D-11D5-B469-70295622C356}"/>
                </a:ext>
              </a:extLst>
            </p:cNvPr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>
              <a:extLst>
                <a:ext uri="{FF2B5EF4-FFF2-40B4-BE49-F238E27FC236}">
                  <a16:creationId xmlns:a16="http://schemas.microsoft.com/office/drawing/2014/main" id="{891AC1AC-FCBF-4403-97B0-D89A13A5BBC4}"/>
                </a:ext>
              </a:extLst>
            </p:cNvPr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>
              <a:extLst>
                <a:ext uri="{FF2B5EF4-FFF2-40B4-BE49-F238E27FC236}">
                  <a16:creationId xmlns:a16="http://schemas.microsoft.com/office/drawing/2014/main" id="{694EE67A-3982-D883-4472-6D5659BCDF7A}"/>
                </a:ext>
              </a:extLst>
            </p:cNvPr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B6E426F1-7B64-E247-1E6D-1FD0E6B9C878}"/>
                </a:ext>
              </a:extLst>
            </p:cNvPr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>
              <a:extLst>
                <a:ext uri="{FF2B5EF4-FFF2-40B4-BE49-F238E27FC236}">
                  <a16:creationId xmlns:a16="http://schemas.microsoft.com/office/drawing/2014/main" id="{9F546F30-AB96-06A0-9AE5-907C2A99C1B4}"/>
                </a:ext>
              </a:extLst>
            </p:cNvPr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AB4B6F3F-A59C-0581-2207-327DA2AE5D26}"/>
                </a:ext>
              </a:extLst>
            </p:cNvPr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A8270833-EEED-8A76-E0D9-0AE4C76BE871}"/>
                </a:ext>
              </a:extLst>
            </p:cNvPr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>
              <a:extLst>
                <a:ext uri="{FF2B5EF4-FFF2-40B4-BE49-F238E27FC236}">
                  <a16:creationId xmlns:a16="http://schemas.microsoft.com/office/drawing/2014/main" id="{6C7082E7-AF50-9433-FBDC-A3AF1419D56C}"/>
                </a:ext>
              </a:extLst>
            </p:cNvPr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Группа 72">
            <a:extLst>
              <a:ext uri="{FF2B5EF4-FFF2-40B4-BE49-F238E27FC236}">
                <a16:creationId xmlns:a16="http://schemas.microsoft.com/office/drawing/2014/main" id="{87BA87DF-630B-8E24-3DAA-1C896F7A8AAE}"/>
              </a:ext>
            </a:extLst>
          </p:cNvPr>
          <p:cNvGrpSpPr/>
          <p:nvPr/>
        </p:nvGrpSpPr>
        <p:grpSpPr>
          <a:xfrm>
            <a:off x="726209" y="3843587"/>
            <a:ext cx="537015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50" name="Скругленный прямоугольник 21">
              <a:extLst>
                <a:ext uri="{FF2B5EF4-FFF2-40B4-BE49-F238E27FC236}">
                  <a16:creationId xmlns:a16="http://schemas.microsoft.com/office/drawing/2014/main" id="{0BBA7DAF-D688-0574-5282-786B792024BA}"/>
                </a:ext>
              </a:extLst>
            </p:cNvPr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1" name="Прямая соединительная линия 50">
              <a:extLst>
                <a:ext uri="{FF2B5EF4-FFF2-40B4-BE49-F238E27FC236}">
                  <a16:creationId xmlns:a16="http://schemas.microsoft.com/office/drawing/2014/main" id="{5ABFCD97-B81B-77DE-6166-E0C25A8AF5B3}"/>
                </a:ext>
              </a:extLst>
            </p:cNvPr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7E8114E9-6327-C532-30E7-9D31DAE4F7B4}"/>
                </a:ext>
              </a:extLst>
            </p:cNvPr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>
              <a:extLst>
                <a:ext uri="{FF2B5EF4-FFF2-40B4-BE49-F238E27FC236}">
                  <a16:creationId xmlns:a16="http://schemas.microsoft.com/office/drawing/2014/main" id="{646CB912-7DFB-B43F-C543-72A1AFB153A8}"/>
                </a:ext>
              </a:extLst>
            </p:cNvPr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>
              <a:extLst>
                <a:ext uri="{FF2B5EF4-FFF2-40B4-BE49-F238E27FC236}">
                  <a16:creationId xmlns:a16="http://schemas.microsoft.com/office/drawing/2014/main" id="{EBFED632-2086-0A24-62ED-96D8047F15FE}"/>
                </a:ext>
              </a:extLst>
            </p:cNvPr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>
              <a:extLst>
                <a:ext uri="{FF2B5EF4-FFF2-40B4-BE49-F238E27FC236}">
                  <a16:creationId xmlns:a16="http://schemas.microsoft.com/office/drawing/2014/main" id="{F6A642B4-B2E2-07FC-2A2D-70403F26C538}"/>
                </a:ext>
              </a:extLst>
            </p:cNvPr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>
              <a:extLst>
                <a:ext uri="{FF2B5EF4-FFF2-40B4-BE49-F238E27FC236}">
                  <a16:creationId xmlns:a16="http://schemas.microsoft.com/office/drawing/2014/main" id="{7FA61D90-BCA8-5B74-496C-320A45F9D582}"/>
                </a:ext>
              </a:extLst>
            </p:cNvPr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>
              <a:extLst>
                <a:ext uri="{FF2B5EF4-FFF2-40B4-BE49-F238E27FC236}">
                  <a16:creationId xmlns:a16="http://schemas.microsoft.com/office/drawing/2014/main" id="{8781B4E2-3526-A256-52D0-9D011AC8DC67}"/>
                </a:ext>
              </a:extLst>
            </p:cNvPr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22">
            <a:extLst>
              <a:ext uri="{FF2B5EF4-FFF2-40B4-BE49-F238E27FC236}">
                <a16:creationId xmlns:a16="http://schemas.microsoft.com/office/drawing/2014/main" id="{85245B1A-A40F-7E54-00A5-371031F039D5}"/>
              </a:ext>
            </a:extLst>
          </p:cNvPr>
          <p:cNvGrpSpPr/>
          <p:nvPr/>
        </p:nvGrpSpPr>
        <p:grpSpPr>
          <a:xfrm>
            <a:off x="810524" y="1796214"/>
            <a:ext cx="362295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070BDFA0-FA16-498A-C010-B6E92AD6968A}"/>
                </a:ext>
              </a:extLst>
            </p:cNvPr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E75E3956-88D6-A0AF-A115-42E3847ACEC3}"/>
                </a:ext>
              </a:extLst>
            </p:cNvPr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61" name="Группа 22">
            <a:extLst>
              <a:ext uri="{FF2B5EF4-FFF2-40B4-BE49-F238E27FC236}">
                <a16:creationId xmlns:a16="http://schemas.microsoft.com/office/drawing/2014/main" id="{849D4E18-1B98-F0F1-9A9D-1A2D24C7AC4E}"/>
              </a:ext>
            </a:extLst>
          </p:cNvPr>
          <p:cNvGrpSpPr/>
          <p:nvPr/>
        </p:nvGrpSpPr>
        <p:grpSpPr>
          <a:xfrm>
            <a:off x="858860" y="3075984"/>
            <a:ext cx="362295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59C17471-9037-C6A9-090C-02CD3EB71DDA}"/>
                </a:ext>
              </a:extLst>
            </p:cNvPr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12B9C26B-AE0E-0E6E-3690-C73DB68F736B}"/>
                </a:ext>
              </a:extLst>
            </p:cNvPr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64" name="Группа 22">
            <a:extLst>
              <a:ext uri="{FF2B5EF4-FFF2-40B4-BE49-F238E27FC236}">
                <a16:creationId xmlns:a16="http://schemas.microsoft.com/office/drawing/2014/main" id="{80B2862D-7393-90C3-DEE7-B5B857148380}"/>
              </a:ext>
            </a:extLst>
          </p:cNvPr>
          <p:cNvGrpSpPr/>
          <p:nvPr/>
        </p:nvGrpSpPr>
        <p:grpSpPr>
          <a:xfrm>
            <a:off x="839387" y="4088482"/>
            <a:ext cx="362295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62C60317-AC52-B4EF-DAE6-AEBD44965928}"/>
                </a:ext>
              </a:extLst>
            </p:cNvPr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39AB1120-3DDA-1CA9-1CB1-42E9F7447973}"/>
                </a:ext>
              </a:extLst>
            </p:cNvPr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67" name="Группа 22">
            <a:extLst>
              <a:ext uri="{FF2B5EF4-FFF2-40B4-BE49-F238E27FC236}">
                <a16:creationId xmlns:a16="http://schemas.microsoft.com/office/drawing/2014/main" id="{1FBD8066-4466-155C-D98E-B5629588BD23}"/>
              </a:ext>
            </a:extLst>
          </p:cNvPr>
          <p:cNvGrpSpPr/>
          <p:nvPr/>
        </p:nvGrpSpPr>
        <p:grpSpPr>
          <a:xfrm>
            <a:off x="924713" y="5385564"/>
            <a:ext cx="362295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4165B312-1121-4129-08D9-6D05460A6C34}"/>
                </a:ext>
              </a:extLst>
            </p:cNvPr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D3C76474-D2C7-CFF7-5FF5-D51497E4FE07}"/>
                </a:ext>
              </a:extLst>
            </p:cNvPr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70" name="Группа 22">
            <a:extLst>
              <a:ext uri="{FF2B5EF4-FFF2-40B4-BE49-F238E27FC236}">
                <a16:creationId xmlns:a16="http://schemas.microsoft.com/office/drawing/2014/main" id="{16989290-3928-E7E6-8D89-1ADC70D9866E}"/>
              </a:ext>
            </a:extLst>
          </p:cNvPr>
          <p:cNvGrpSpPr/>
          <p:nvPr/>
        </p:nvGrpSpPr>
        <p:grpSpPr>
          <a:xfrm>
            <a:off x="865495" y="6290170"/>
            <a:ext cx="362295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93384439-3AC8-1955-233C-E5740A1F9007}"/>
                </a:ext>
              </a:extLst>
            </p:cNvPr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0761F4BA-E873-3E07-742D-148916A073B1}"/>
                </a:ext>
              </a:extLst>
            </p:cNvPr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3E97A037-85EB-A6D7-40A7-DD4D4753F86C}"/>
              </a:ext>
            </a:extLst>
          </p:cNvPr>
          <p:cNvCxnSpPr>
            <a:cxnSpLocks/>
          </p:cNvCxnSpPr>
          <p:nvPr/>
        </p:nvCxnSpPr>
        <p:spPr>
          <a:xfrm flipH="1">
            <a:off x="5197642" y="965333"/>
            <a:ext cx="6808073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1F7E7548-433C-8E4B-3982-488AE75D6FA9}"/>
              </a:ext>
            </a:extLst>
          </p:cNvPr>
          <p:cNvCxnSpPr/>
          <p:nvPr/>
        </p:nvCxnSpPr>
        <p:spPr>
          <a:xfrm flipH="1">
            <a:off x="5303706" y="863582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4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C5AC3-042F-0C0A-AF9D-296149F61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1" y="59359"/>
            <a:ext cx="10865180" cy="66253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Расходы бюджета по отраслям</a:t>
            </a:r>
            <a:endParaRPr lang="ru-RU" sz="2800" b="0" dirty="0">
              <a:latin typeface="+mn-lt"/>
            </a:endParaRPr>
          </a:p>
        </p:txBody>
      </p:sp>
      <p:graphicFrame>
        <p:nvGraphicFramePr>
          <p:cNvPr id="5" name="Содержимое 72">
            <a:extLst>
              <a:ext uri="{FF2B5EF4-FFF2-40B4-BE49-F238E27FC236}">
                <a16:creationId xmlns:a16="http://schemas.microsoft.com/office/drawing/2014/main" id="{C710D49C-7387-C972-E989-F5CD490C24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194683"/>
              </p:ext>
            </p:extLst>
          </p:nvPr>
        </p:nvGraphicFramePr>
        <p:xfrm>
          <a:off x="4559967" y="877391"/>
          <a:ext cx="7483645" cy="59212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18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1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8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9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26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 бюджетной классификации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за  2020 год, тыс. руб.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за 2021 год, тыс. руб.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99289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05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4446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89339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95890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220638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167584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823736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927701</a:t>
                      </a:r>
                      <a:endParaRPr lang="ru-RU" sz="20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93657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128457</a:t>
                      </a:r>
                      <a:endParaRPr lang="ru-RU" sz="20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45478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73578</a:t>
                      </a:r>
                      <a:endParaRPr lang="ru-RU" sz="20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161,8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600" b="1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89374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108940</a:t>
                      </a:r>
                      <a:endParaRPr lang="ru-RU" sz="2000" b="1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2330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1460408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1606990</a:t>
                      </a:r>
                      <a:endParaRPr lang="ru-RU" sz="20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C181441E-8396-F833-C4B6-47A2EC3EFA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3644244"/>
              </p:ext>
            </p:extLst>
          </p:nvPr>
        </p:nvGraphicFramePr>
        <p:xfrm>
          <a:off x="60159" y="877392"/>
          <a:ext cx="4499809" cy="5872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BF2075F-37C9-CAC3-48A7-E0A4F4D1D549}"/>
              </a:ext>
            </a:extLst>
          </p:cNvPr>
          <p:cNvCxnSpPr/>
          <p:nvPr/>
        </p:nvCxnSpPr>
        <p:spPr>
          <a:xfrm flipH="1">
            <a:off x="5227072" y="647615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4986C8B-40E7-5CAF-D1B6-F41279A10BCB}"/>
              </a:ext>
            </a:extLst>
          </p:cNvPr>
          <p:cNvCxnSpPr>
            <a:cxnSpLocks/>
          </p:cNvCxnSpPr>
          <p:nvPr/>
        </p:nvCxnSpPr>
        <p:spPr>
          <a:xfrm flipH="1">
            <a:off x="5313145" y="721895"/>
            <a:ext cx="6730467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74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8C727-7281-FEC0-D859-CB991941A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1" y="144379"/>
            <a:ext cx="10865180" cy="67376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cs typeface="Times New Roman" pitchFamily="18" charset="0"/>
              </a:rPr>
              <a:t>Расходы бюджета в рамках муниципальных программ, тыс. </a:t>
            </a:r>
            <a:r>
              <a:rPr lang="ru-RU" sz="2800" dirty="0" err="1">
                <a:cs typeface="Times New Roman" pitchFamily="18" charset="0"/>
              </a:rPr>
              <a:t>руб.</a:t>
            </a:r>
            <a:r>
              <a:rPr lang="ru-RU" sz="2800" dirty="0" err="1">
                <a:solidFill>
                  <a:schemeClr val="bg1"/>
                </a:solidFill>
                <a:cs typeface="Times New Roman" pitchFamily="18" charset="0"/>
              </a:rPr>
              <a:t>тыс</a:t>
            </a:r>
            <a:endParaRPr lang="ru-RU" sz="2800" dirty="0"/>
          </a:p>
        </p:txBody>
      </p:sp>
      <p:graphicFrame>
        <p:nvGraphicFramePr>
          <p:cNvPr id="3" name="Содержимое 4">
            <a:extLst>
              <a:ext uri="{FF2B5EF4-FFF2-40B4-BE49-F238E27FC236}">
                <a16:creationId xmlns:a16="http://schemas.microsoft.com/office/drawing/2014/main" id="{A6638949-AC64-2D7D-7987-C963014E7A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3490930"/>
              </p:ext>
            </p:extLst>
          </p:nvPr>
        </p:nvGraphicFramePr>
        <p:xfrm>
          <a:off x="0" y="969670"/>
          <a:ext cx="12191916" cy="6918800"/>
        </p:xfrm>
        <a:graphic>
          <a:graphicData uri="http://schemas.openxmlformats.org/drawingml/2006/table">
            <a:tbl>
              <a:tblPr firstRow="1" lastCol="1" bandRow="1">
                <a:tableStyleId>{B301B821-A1FF-4177-AEE7-76D212191A09}</a:tableStyleId>
              </a:tblPr>
              <a:tblGrid>
                <a:gridCol w="385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2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2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4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7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37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Наименование муниципальных  программ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Предусмотрено на 2021 год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Times New Roman"/>
                          <a:cs typeface="Times New Roman"/>
                        </a:rPr>
                        <a:t>Исполнено на 01.01.2022</a:t>
                      </a: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% исп.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"Развитие образования города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952074,95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943261,98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99,1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МП "Профилактика правонарушений, укрепление общественного порядка и общественной безопасности в городе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123,70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123,69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МП "Реформирование и модернизация жилищно-коммунального хозяйства и повышение энергетической эффективности"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85033,56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80958,08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95,2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"Развитие культуры в городе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167721,79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164139,27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97,9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"Развитие физической культуры и спорта в городе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109453,24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109006,23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99,6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"Молодежь города Назарово в ХХ1 веке"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14452,52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14139,56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97,8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6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"Развитие инвестиционной деятельности, малого и среднего предпринимательства на территории города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500,00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500,00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"Развитие транспортной системы города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88124,31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87220,55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99,0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"Управление муниципальными финансами"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10016,00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10007,84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99,9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3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"Создание условий для обеспечения доступным и комфортным жильем граждан 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105939,30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88665,53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83,7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5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"Защита населения и территории города Назарово от чрезвычайных ситуаций природного и техногенного характера"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4563,40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4446,54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97,4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6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"Управление муниципальным имуществом и земельными ресурсами"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1559,00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1492,80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95,8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6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"Содействие развитию гражданского общества в городе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1101,91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1022,41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92,8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4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"Формирование комфортной городской среды на территории города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23913,12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23907,10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66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Times New Roman"/>
                          <a:cs typeface="Times New Roman"/>
                        </a:rPr>
                        <a:t>Муниципальная программа "Предоставление социальных выплат гражданам на переселение из не предназначенных для проживания строений, созданных в период промышленного освоения Сибири и Дальнего Востока в городе Назарово"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1546,08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1546,08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4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32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n-lt"/>
                          <a:ea typeface="Times New Roman"/>
                          <a:cs typeface="Times New Roman"/>
                        </a:rPr>
                        <a:t>1566122,88</a:t>
                      </a:r>
                      <a:endParaRPr lang="ru-RU" sz="14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1530437,66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Times New Roman"/>
                          <a:cs typeface="Times New Roman"/>
                        </a:rPr>
                        <a:t>97,7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A663DD2-F6A3-CD4B-82FB-18DA5FD56B1C}"/>
              </a:ext>
            </a:extLst>
          </p:cNvPr>
          <p:cNvCxnSpPr>
            <a:cxnSpLocks/>
          </p:cNvCxnSpPr>
          <p:nvPr/>
        </p:nvCxnSpPr>
        <p:spPr>
          <a:xfrm flipH="1">
            <a:off x="5418412" y="731520"/>
            <a:ext cx="6730467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197E8B8-1DFD-073B-2714-DEF9DBD170AB}"/>
              </a:ext>
            </a:extLst>
          </p:cNvPr>
          <p:cNvCxnSpPr/>
          <p:nvPr/>
        </p:nvCxnSpPr>
        <p:spPr>
          <a:xfrm flipH="1">
            <a:off x="5375376" y="609114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23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34D927-6C7A-2683-944D-2CFA6D49D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83" y="192505"/>
            <a:ext cx="11675444" cy="903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0" dirty="0">
                <a:latin typeface="+mn-lt"/>
                <a:cs typeface="Times New Roman" pitchFamily="18" charset="0"/>
              </a:rPr>
              <a:t>Расходы бюджета в разрезе муниципальных программ  в общей сумме программных расходов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4E3FD02A-544C-D4A6-E195-718C64F661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8966313"/>
              </p:ext>
            </p:extLst>
          </p:nvPr>
        </p:nvGraphicFramePr>
        <p:xfrm>
          <a:off x="0" y="827950"/>
          <a:ext cx="12192000" cy="5861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65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0F8A1B-8CDB-8D8C-B057-3B8CCAFE0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04" y="284128"/>
            <a:ext cx="10865180" cy="695924"/>
          </a:xfrm>
        </p:spPr>
        <p:txBody>
          <a:bodyPr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0" dirty="0">
                <a:latin typeface="+mn-lt"/>
                <a:cs typeface="Times New Roman" panose="02020603050405020304" pitchFamily="18" charset="0"/>
              </a:rPr>
              <a:t>Заработная плата категорий работников бюджетной сферы муниципалитета в соответствии с указами Президента РФ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CDC8C15-7726-0834-6923-F3C185083A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036454"/>
              </p:ext>
            </p:extLst>
          </p:nvPr>
        </p:nvGraphicFramePr>
        <p:xfrm>
          <a:off x="156411" y="1394401"/>
          <a:ext cx="11718756" cy="522329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779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10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1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12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7379">
                <a:tc rowSpan="2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Категории работников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Среднемесячная заработная плата, рублей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BADDE1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gradFill>
                      <a:gsLst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  <a:gs pos="0">
                          <a:srgbClr val="069E2A">
                            <a:alpha val="30000"/>
                          </a:srgbClr>
                        </a:gs>
                      </a:gsLst>
                      <a:lin ang="0" scaled="1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Темп роста 2021 к 2012,раз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10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gradFill>
                      <a:gsLst>
                        <a:gs pos="100000">
                          <a:schemeClr val="accent1">
                            <a:lumMod val="40000"/>
                            <a:lumOff val="60000"/>
                          </a:schemeClr>
                        </a:gs>
                        <a:gs pos="0">
                          <a:srgbClr val="069E2A">
                            <a:alpha val="30000"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2021 (целевой индикатор)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2021 (факт)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6414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Педагогические работники общеобразовательных учреждений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23427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40693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45422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1,9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6023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Педагогические работники ДОУ</a:t>
                      </a:r>
                      <a:endParaRPr lang="ru-RU" sz="2000" b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15369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33615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34472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2,2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6414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Педагогические работники дополнительного образования детей</a:t>
                      </a:r>
                      <a:endParaRPr lang="ru-RU" sz="2000" b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22624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36705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40913</a:t>
                      </a:r>
                      <a:endParaRPr lang="ru-RU" sz="2000" b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1,8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6023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Работники учреждений культуры</a:t>
                      </a:r>
                      <a:endParaRPr lang="ru-RU" sz="2000" b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11590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32712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32712</a:t>
                      </a:r>
                      <a:endParaRPr lang="ru-RU" sz="2000" b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2,8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79FF299-4DEE-BB3F-E5F0-397512F46186}"/>
              </a:ext>
            </a:extLst>
          </p:cNvPr>
          <p:cNvSpPr/>
          <p:nvPr/>
        </p:nvSpPr>
        <p:spPr>
          <a:xfrm>
            <a:off x="262274" y="3335428"/>
            <a:ext cx="525137" cy="5644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52E026D-D4B2-CE0D-EC7A-9754AAADC0BC}"/>
              </a:ext>
            </a:extLst>
          </p:cNvPr>
          <p:cNvSpPr/>
          <p:nvPr/>
        </p:nvSpPr>
        <p:spPr>
          <a:xfrm>
            <a:off x="262275" y="4260469"/>
            <a:ext cx="596722" cy="5138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2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AE034F0-2ED4-15FB-921C-972B68FFC270}"/>
              </a:ext>
            </a:extLst>
          </p:cNvPr>
          <p:cNvSpPr/>
          <p:nvPr/>
        </p:nvSpPr>
        <p:spPr>
          <a:xfrm>
            <a:off x="275271" y="4986971"/>
            <a:ext cx="525137" cy="5786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3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A1F97B4-9190-AEB6-D75E-C673C1080ADA}"/>
              </a:ext>
            </a:extLst>
          </p:cNvPr>
          <p:cNvSpPr/>
          <p:nvPr/>
        </p:nvSpPr>
        <p:spPr>
          <a:xfrm>
            <a:off x="262274" y="5879391"/>
            <a:ext cx="525137" cy="4973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4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D7A399F-CE48-F705-A394-3EA51CDC319A}"/>
              </a:ext>
            </a:extLst>
          </p:cNvPr>
          <p:cNvCxnSpPr>
            <a:cxnSpLocks/>
          </p:cNvCxnSpPr>
          <p:nvPr/>
        </p:nvCxnSpPr>
        <p:spPr>
          <a:xfrm flipH="1">
            <a:off x="4978542" y="1017734"/>
            <a:ext cx="6772254" cy="0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216C86AC-360A-7EEE-4AB8-5412C4998D1F}"/>
              </a:ext>
            </a:extLst>
          </p:cNvPr>
          <p:cNvCxnSpPr>
            <a:cxnSpLocks/>
          </p:cNvCxnSpPr>
          <p:nvPr/>
        </p:nvCxnSpPr>
        <p:spPr>
          <a:xfrm flipH="1">
            <a:off x="5020329" y="1092735"/>
            <a:ext cx="6730467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15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4E5AC-06BB-4584-BF25-578C2BA71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1" y="77002"/>
            <a:ext cx="10865180" cy="847023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Исполнение приоритетных расходов, не вошедших в первоначальный бюджет</a:t>
            </a:r>
            <a:endParaRPr lang="ru-RU" sz="2800" b="0" dirty="0">
              <a:latin typeface="+mn-lt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E90297E-49B7-2586-1E23-C89790057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871864"/>
              </p:ext>
            </p:extLst>
          </p:nvPr>
        </p:nvGraphicFramePr>
        <p:xfrm>
          <a:off x="218574" y="1095555"/>
          <a:ext cx="11754852" cy="587005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2663">
                  <a:extLst>
                    <a:ext uri="{9D8B030D-6E8A-4147-A177-3AD203B41FA5}">
                      <a16:colId xmlns:a16="http://schemas.microsoft.com/office/drawing/2014/main" val="335776765"/>
                    </a:ext>
                  </a:extLst>
                </a:gridCol>
                <a:gridCol w="2478505">
                  <a:extLst>
                    <a:ext uri="{9D8B030D-6E8A-4147-A177-3AD203B41FA5}">
                      <a16:colId xmlns:a16="http://schemas.microsoft.com/office/drawing/2014/main" val="2728489521"/>
                    </a:ext>
                  </a:extLst>
                </a:gridCol>
                <a:gridCol w="2069432">
                  <a:extLst>
                    <a:ext uri="{9D8B030D-6E8A-4147-A177-3AD203B41FA5}">
                      <a16:colId xmlns:a16="http://schemas.microsoft.com/office/drawing/2014/main" val="3937830993"/>
                    </a:ext>
                  </a:extLst>
                </a:gridCol>
                <a:gridCol w="6954252">
                  <a:extLst>
                    <a:ext uri="{9D8B030D-6E8A-4147-A177-3AD203B41FA5}">
                      <a16:colId xmlns:a16="http://schemas.microsoft.com/office/drawing/2014/main" val="354690668"/>
                    </a:ext>
                  </a:extLst>
                </a:gridCol>
              </a:tblGrid>
              <a:tr h="855957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800" b="0" dirty="0" err="1">
                          <a:latin typeface="+mn-lt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Дополнительные ассигнования,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Направление расходования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238701"/>
                  </a:ext>
                </a:extLst>
              </a:tr>
              <a:tr h="770362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МП "Развитие культуры в городе Назарово"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расходов на модернизацию МБУК «ЦБС»450 тыс. руб., и на подписку периодических изданий 250 тыс. руб.</a:t>
                      </a:r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1978036"/>
                  </a:ext>
                </a:extLst>
              </a:tr>
              <a:tr h="925750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МП "Развитие транспортной системы города Назарово"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910,6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ремонт пешеходного перехода по ул. Южная  вблизи школы №11(краевая субсидия)</a:t>
                      </a:r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090699"/>
                  </a:ext>
                </a:extLst>
              </a:tr>
              <a:tr h="1911638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МП "Реформирование и модернизация жилищно-коммунального хозяйства и повышение энергетической эффективности"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7861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выполнены работы по расширению городского кладбища 280 тыс. руб.,  проведение текущего ремонта в муниципальных жилых помещениях 910 тыс. руб., санитарную уборку территории города, обслуживание площадок сбора ТКО 719 тыс. руб., обустройство контейнерных площадок и приобретение контейнеров для сбора ТКО 5952 тыс. руб. за счет средств бюджетного кредита.</a:t>
                      </a:r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185722"/>
                  </a:ext>
                </a:extLst>
              </a:tr>
              <a:tr h="829507">
                <a:tc>
                  <a:txBody>
                    <a:bodyPr/>
                    <a:lstStyle/>
                    <a:p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+mn-lt"/>
                          <a:cs typeface="Times New Roman" panose="02020603050405020304" pitchFamily="18" charset="0"/>
                        </a:rPr>
                        <a:t>9471,6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761479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288E85C-7CDB-45EA-FC51-EA50FBE5199D}"/>
              </a:ext>
            </a:extLst>
          </p:cNvPr>
          <p:cNvCxnSpPr>
            <a:cxnSpLocks/>
          </p:cNvCxnSpPr>
          <p:nvPr/>
        </p:nvCxnSpPr>
        <p:spPr>
          <a:xfrm flipH="1">
            <a:off x="5242959" y="832853"/>
            <a:ext cx="6730467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B6401CA1-E0F6-73CC-9699-47D196841B06}"/>
              </a:ext>
            </a:extLst>
          </p:cNvPr>
          <p:cNvCxnSpPr>
            <a:cxnSpLocks/>
          </p:cNvCxnSpPr>
          <p:nvPr/>
        </p:nvCxnSpPr>
        <p:spPr>
          <a:xfrm flipH="1">
            <a:off x="5242959" y="924025"/>
            <a:ext cx="6772254" cy="0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44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404A28-2E73-ADE8-0A3E-33991E378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1" y="134754"/>
            <a:ext cx="10865180" cy="760395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Дополнительные расходы, произведенные за счет поступивших  собственных доходов сверх плановых назначений</a:t>
            </a:r>
            <a:endParaRPr lang="ru-RU" sz="2800" b="0" dirty="0">
              <a:latin typeface="+mn-lt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CD6573D-37EE-6CDE-3385-DE3ED9D67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917540"/>
              </p:ext>
            </p:extLst>
          </p:nvPr>
        </p:nvGraphicFramePr>
        <p:xfrm>
          <a:off x="156410" y="1227224"/>
          <a:ext cx="11550316" cy="563707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07911">
                  <a:extLst>
                    <a:ext uri="{9D8B030D-6E8A-4147-A177-3AD203B41FA5}">
                      <a16:colId xmlns:a16="http://schemas.microsoft.com/office/drawing/2014/main" val="335776765"/>
                    </a:ext>
                  </a:extLst>
                </a:gridCol>
                <a:gridCol w="8842349">
                  <a:extLst>
                    <a:ext uri="{9D8B030D-6E8A-4147-A177-3AD203B41FA5}">
                      <a16:colId xmlns:a16="http://schemas.microsoft.com/office/drawing/2014/main" val="2728489521"/>
                    </a:ext>
                  </a:extLst>
                </a:gridCol>
                <a:gridCol w="2100056">
                  <a:extLst>
                    <a:ext uri="{9D8B030D-6E8A-4147-A177-3AD203B41FA5}">
                      <a16:colId xmlns:a16="http://schemas.microsoft.com/office/drawing/2014/main" val="3937830993"/>
                    </a:ext>
                  </a:extLst>
                </a:gridCol>
              </a:tblGrid>
              <a:tr h="6173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расходования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Дополнительные расходы, тыс. 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238701"/>
                  </a:ext>
                </a:extLst>
              </a:tr>
              <a:tr h="35276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с начислениями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1978036"/>
                  </a:ext>
                </a:extLst>
              </a:tr>
              <a:tr h="44559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исполнительных листов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090699"/>
                  </a:ext>
                </a:extLst>
              </a:tr>
              <a:tr h="91672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Проведение ремонтных работ в образовательных организациях до начала нового учебного года (ремонт кровли младшего блока лицей №8 2299 тыс. руб.,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рем.кровли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д\с №6 400 тыс. руб., ремонт системы отопления школа №4 250 тыс. руб.)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185722"/>
                  </a:ext>
                </a:extLst>
              </a:tr>
              <a:tr h="35276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благоустройство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985638"/>
                  </a:ext>
                </a:extLst>
              </a:tr>
              <a:tr h="355087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дорог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247800"/>
                  </a:ext>
                </a:extLst>
              </a:tr>
              <a:tr h="359728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спортивных объектов к Спартакиаде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ветеранов спорта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12910"/>
                  </a:ext>
                </a:extLst>
              </a:tr>
              <a:tr h="359728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Ремонтные работы в здании администрации, обновление оргтехники в учреждениях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029123"/>
                  </a:ext>
                </a:extLst>
              </a:tr>
              <a:tr h="6173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Софинансирование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мероприятий по переселению граждан из аварийного жилого дома по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ул.Арбузова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86/1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122561"/>
                  </a:ext>
                </a:extLst>
              </a:tr>
              <a:tr h="357407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Публикации НПА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4323160"/>
                  </a:ext>
                </a:extLst>
              </a:tr>
              <a:tr h="800037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761479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536AD54-D005-2553-9053-1F01A12DCE5A}"/>
              </a:ext>
            </a:extLst>
          </p:cNvPr>
          <p:cNvCxnSpPr>
            <a:cxnSpLocks/>
          </p:cNvCxnSpPr>
          <p:nvPr/>
        </p:nvCxnSpPr>
        <p:spPr>
          <a:xfrm flipH="1">
            <a:off x="4978542" y="1017734"/>
            <a:ext cx="6772254" cy="0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234AB46-978B-CFB1-143B-3367888193FB}"/>
              </a:ext>
            </a:extLst>
          </p:cNvPr>
          <p:cNvCxnSpPr>
            <a:cxnSpLocks/>
          </p:cNvCxnSpPr>
          <p:nvPr/>
        </p:nvCxnSpPr>
        <p:spPr>
          <a:xfrm flipH="1">
            <a:off x="4976259" y="909855"/>
            <a:ext cx="6730467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93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A5841C-A59B-DFD8-F5A1-DF5327356C77}"/>
              </a:ext>
            </a:extLst>
          </p:cNvPr>
          <p:cNvSpPr txBox="1"/>
          <p:nvPr/>
        </p:nvSpPr>
        <p:spPr>
          <a:xfrm>
            <a:off x="2711917" y="2883114"/>
            <a:ext cx="641283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+mj-lt"/>
              </a:rPr>
              <a:t>СПАСИБО, ЧТО ПОСЕТИЛИ</a:t>
            </a:r>
          </a:p>
          <a:p>
            <a:pPr algn="ctr"/>
            <a:r>
              <a:rPr lang="ru-RU" sz="2800" b="1" i="1" dirty="0">
                <a:latin typeface="+mj-lt"/>
              </a:rPr>
              <a:t> ИНСПАСИБО, ЧТО ПОСЕТИЛИ</a:t>
            </a:r>
          </a:p>
          <a:p>
            <a:pPr algn="ctr"/>
            <a:r>
              <a:rPr lang="ru-RU" sz="2800" b="1" i="1" dirty="0">
                <a:latin typeface="+mj-lt"/>
              </a:rPr>
              <a:t> ИНФОРМАЦИОННЫЙ РЕСУРС </a:t>
            </a:r>
          </a:p>
          <a:p>
            <a:pPr algn="ctr"/>
            <a:r>
              <a:rPr lang="ru-RU" sz="2800" b="1" i="1" dirty="0">
                <a:latin typeface="+mj-lt"/>
              </a:rPr>
              <a:t>«БЮДЖЕТ ДЛЯ ГРАЖДАН»!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1E6408-7A1E-3D22-B708-4E0149049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77" y="413903"/>
            <a:ext cx="3565321" cy="2182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DAF53B-6B38-06D9-1065-483E1818D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324" y="322693"/>
            <a:ext cx="3907061" cy="2273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704C18-C4B3-2C56-43AD-CB62D92FE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68" y="4261388"/>
            <a:ext cx="3110737" cy="235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8BA97D5-224E-B0F0-2F01-61194E4425EF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9222" y="4217475"/>
            <a:ext cx="3299264" cy="235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142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43472" y="178978"/>
            <a:ext cx="9345488" cy="513089"/>
          </a:xfrm>
        </p:spPr>
        <p:txBody>
          <a:bodyPr anchor="t">
            <a:noAutofit/>
          </a:bodyPr>
          <a:lstStyle/>
          <a:p>
            <a:pPr algn="ctr" defTabSz="936382">
              <a:defRPr/>
            </a:pPr>
            <a:r>
              <a:rPr lang="ru-RU" sz="2200" b="1" dirty="0">
                <a:ln w="1905"/>
                <a:solidFill>
                  <a:schemeClr val="tx1"/>
                </a:solidFill>
                <a:cs typeface="Arial" pitchFamily="34" charset="0"/>
              </a:rPr>
              <a:t>ЧТО ТАКОЕ БЮДЖЕТ?</a:t>
            </a:r>
          </a:p>
        </p:txBody>
      </p:sp>
      <p:sp>
        <p:nvSpPr>
          <p:cNvPr id="25" name="Содержимое 10"/>
          <p:cNvSpPr>
            <a:spLocks noGrp="1"/>
          </p:cNvSpPr>
          <p:nvPr>
            <p:ph idx="1"/>
          </p:nvPr>
        </p:nvSpPr>
        <p:spPr>
          <a:xfrm>
            <a:off x="144379" y="580415"/>
            <a:ext cx="11203806" cy="6729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БЮДЖЕТ</a:t>
            </a:r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ru-RU" sz="1600" b="1" dirty="0">
                <a:latin typeface="+mj-lt"/>
                <a:cs typeface="Arial" pitchFamily="34" charset="0"/>
              </a:rPr>
              <a:t>– это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период.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ln>
            <a:noFill/>
          </a:ln>
        </p:spPr>
        <p:txBody>
          <a:bodyPr vert="horz" rtlCol="0" anchor="ctr"/>
          <a:lstStyle>
            <a:defPPr>
              <a:defRPr lang="ru-RU"/>
            </a:defPPr>
            <a:lvl1pPr algn="ct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400" b="1" kern="1200">
                <a:solidFill>
                  <a:srgbClr val="FFFFFF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395288" indent="61913" algn="ctr" rtl="0" fontAlgn="base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790575" indent="123825" algn="ctr" rtl="0" fontAlgn="base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185863" indent="185738" algn="ctr" rtl="0" fontAlgn="base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581150" indent="247650" algn="ctr" rtl="0" fontAlgn="base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400" b="1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3878114-3E4F-4B37-B083-D1F4FD2A7410}" type="slidenum">
              <a:rPr lang="ru-RU" smtClean="0"/>
              <a:pPr>
                <a:defRPr/>
              </a:pPr>
              <a:t>2</a:t>
            </a:fld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47528" y="1196752"/>
            <a:ext cx="184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Овал 27"/>
          <p:cNvSpPr>
            <a:spLocks noChangeAspect="1"/>
          </p:cNvSpPr>
          <p:nvPr/>
        </p:nvSpPr>
        <p:spPr>
          <a:xfrm>
            <a:off x="2192511" y="1815209"/>
            <a:ext cx="1461762" cy="60486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Доходы</a:t>
            </a:r>
          </a:p>
        </p:txBody>
      </p:sp>
      <p:pic>
        <p:nvPicPr>
          <p:cNvPr id="30" name="Рисунок 29" descr="depositphotos_10666477-stock-photo-color-pur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6903" y="1283687"/>
            <a:ext cx="1950720" cy="1950720"/>
          </a:xfrm>
          <a:prstGeom prst="rect">
            <a:avLst/>
          </a:prstGeom>
        </p:spPr>
      </p:pic>
      <p:sp>
        <p:nvSpPr>
          <p:cNvPr id="31" name="AutoShape 10"/>
          <p:cNvSpPr>
            <a:spLocks noChangeArrowheads="1"/>
          </p:cNvSpPr>
          <p:nvPr/>
        </p:nvSpPr>
        <p:spPr bwMode="auto">
          <a:xfrm>
            <a:off x="3518148" y="1964559"/>
            <a:ext cx="972864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32" name="Овал 31"/>
          <p:cNvSpPr>
            <a:spLocks noChangeAspect="1"/>
          </p:cNvSpPr>
          <p:nvPr/>
        </p:nvSpPr>
        <p:spPr>
          <a:xfrm>
            <a:off x="8111366" y="1767827"/>
            <a:ext cx="1443832" cy="5974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Расходы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 rot="19702609">
            <a:off x="6868063" y="2060104"/>
            <a:ext cx="972864" cy="719940"/>
          </a:xfrm>
          <a:prstGeom prst="notchedRightArrow">
            <a:avLst>
              <a:gd name="adj1" fmla="val 50000"/>
              <a:gd name="adj2" fmla="val 40909"/>
            </a:avLst>
          </a:prstGeom>
          <a:ln>
            <a:noFill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265" tIns="54132" rIns="108265" bIns="54132"/>
          <a:lstStyle/>
          <a:p>
            <a:pPr defTabSz="936382">
              <a:defRPr/>
            </a:pPr>
            <a:endParaRPr lang="ru-RU" sz="1500" i="1" dirty="0">
              <a:solidFill>
                <a:srgbClr val="000000"/>
              </a:solidFill>
            </a:endParaRPr>
          </a:p>
          <a:p>
            <a:pPr defTabSz="936382">
              <a:defRPr/>
            </a:pPr>
            <a:endParaRPr lang="ru-RU" sz="1500" dirty="0"/>
          </a:p>
        </p:txBody>
      </p:sp>
      <p:sp>
        <p:nvSpPr>
          <p:cNvPr id="34" name="TextBox 33"/>
          <p:cNvSpPr txBox="1"/>
          <p:nvPr/>
        </p:nvSpPr>
        <p:spPr>
          <a:xfrm>
            <a:off x="5100772" y="2117642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БЮДЖЕТ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4379" y="2855943"/>
            <a:ext cx="885072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cap="all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Что такое «доходы» и «расходы»?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+mj-lt"/>
                <a:cs typeface="Arial" pitchFamily="34" charset="0"/>
              </a:rPr>
              <a:t>ДОХОДЫ БЮДЖЕТА </a:t>
            </a:r>
            <a:r>
              <a:rPr lang="ru-RU" sz="1600" dirty="0">
                <a:latin typeface="+mj-lt"/>
                <a:cs typeface="Arial" pitchFamily="34" charset="0"/>
              </a:rPr>
              <a:t>– это поступающие в бюджет денежные средства.</a:t>
            </a:r>
          </a:p>
          <a:p>
            <a:pPr algn="l">
              <a:buFont typeface="Wingdings" pitchFamily="2" charset="2"/>
              <a:buChar char="Ø"/>
            </a:pPr>
            <a:r>
              <a:rPr lang="ru-RU" sz="1600" dirty="0">
                <a:latin typeface="+mj-lt"/>
                <a:cs typeface="Arial" pitchFamily="34" charset="0"/>
              </a:rPr>
              <a:t> НАЛОГОВЫЕ ДОХОДЫ – поступления от уплаты налогов, предусмотренных Налоговым </a:t>
            </a:r>
          </a:p>
          <a:p>
            <a:pPr algn="l"/>
            <a:r>
              <a:rPr lang="ru-RU" sz="1600" dirty="0">
                <a:latin typeface="+mj-lt"/>
                <a:cs typeface="Arial" pitchFamily="34" charset="0"/>
              </a:rPr>
              <a:t>кодексом РФ (налоги на прибыль, налоги на имущество и др.).</a:t>
            </a:r>
          </a:p>
          <a:p>
            <a:pPr algn="l">
              <a:buFont typeface="Wingdings" pitchFamily="2" charset="2"/>
              <a:buChar char="Ø"/>
            </a:pPr>
            <a:r>
              <a:rPr lang="ru-RU" sz="1600" dirty="0">
                <a:latin typeface="+mj-lt"/>
                <a:cs typeface="Arial" pitchFamily="34" charset="0"/>
              </a:rPr>
              <a:t> НЕНАЛОГОВЫЕ ДОХОДЫ – платежи в виде штрафов, санкций за нарушение законодательства, платежи за пользование имуществом государства, средства самообложения граждан.</a:t>
            </a:r>
          </a:p>
          <a:p>
            <a:pPr algn="l">
              <a:buFont typeface="Wingdings" pitchFamily="2" charset="2"/>
              <a:buChar char="Ø"/>
            </a:pPr>
            <a:r>
              <a:rPr lang="ru-RU" sz="1600" dirty="0">
                <a:latin typeface="+mj-lt"/>
                <a:cs typeface="Arial" pitchFamily="34" charset="0"/>
              </a:rPr>
              <a:t>БЕЗВОЗМЕЗДНЫЕ ПОСТУПЛЕНИЯ – средства,  поступающие из других бюджетов бюджетной системы РФ, а также безвозмездные перечисления от физических и юридических лиц. </a:t>
            </a:r>
          </a:p>
          <a:p>
            <a:pPr defTabSz="936382">
              <a:defRPr/>
            </a:pPr>
            <a:r>
              <a:rPr lang="ru-RU" sz="1600" dirty="0">
                <a:solidFill>
                  <a:srgbClr val="0070C0"/>
                </a:solidFill>
                <a:latin typeface="+mj-lt"/>
                <a:cs typeface="Arial" pitchFamily="34" charset="0"/>
              </a:rPr>
              <a:t>РАСХОДЫ БЮДЖЕТА </a:t>
            </a:r>
            <a:r>
              <a:rPr lang="ru-RU" sz="1600" dirty="0">
                <a:latin typeface="+mj-lt"/>
                <a:cs typeface="Arial" pitchFamily="34" charset="0"/>
              </a:rPr>
              <a:t>– это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ru-RU" sz="1600" dirty="0">
                <a:latin typeface="+mj-lt"/>
                <a:cs typeface="Arial" pitchFamily="34" charset="0"/>
              </a:rPr>
              <a:t>выплачиваемые из бюджета денежные средства. </a:t>
            </a:r>
          </a:p>
          <a:p>
            <a:pPr defTabSz="936382">
              <a:buFont typeface="Wingdings" pitchFamily="2" charset="2"/>
              <a:buChar char="ü"/>
              <a:defRPr/>
            </a:pPr>
            <a:r>
              <a:rPr lang="ru-RU" sz="1600" dirty="0">
                <a:latin typeface="+mj-lt"/>
                <a:cs typeface="Arial" pitchFamily="34" charset="0"/>
              </a:rPr>
              <a:t> Расходная часть бюджета формируется исходя из принципа обеспечения всех социальных обязательств.</a:t>
            </a:r>
          </a:p>
          <a:p>
            <a:pPr defTabSz="936382">
              <a:buFont typeface="Wingdings" pitchFamily="2" charset="2"/>
              <a:buChar char="ü"/>
              <a:defRPr/>
            </a:pPr>
            <a:r>
              <a:rPr lang="ru-RU" sz="1600" dirty="0">
                <a:latin typeface="+mj-lt"/>
                <a:cs typeface="Arial" pitchFamily="34" charset="0"/>
              </a:rPr>
              <a:t> Расходы  бюджета планируются по ведомственной структуре,  а также в разрезе муниципальных  программ .</a:t>
            </a:r>
          </a:p>
        </p:txBody>
      </p:sp>
      <p:pic>
        <p:nvPicPr>
          <p:cNvPr id="37" name="Picture 4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92973" y="3273544"/>
            <a:ext cx="3354648" cy="2354399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1BE58F69-37A4-968D-6376-5BD4514041ED}"/>
              </a:ext>
            </a:extLst>
          </p:cNvPr>
          <p:cNvCxnSpPr/>
          <p:nvPr/>
        </p:nvCxnSpPr>
        <p:spPr>
          <a:xfrm flipH="1">
            <a:off x="4930667" y="1111648"/>
            <a:ext cx="6958573" cy="21886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9B05FB1C-41E6-AC0C-E477-200BC951C133}"/>
              </a:ext>
            </a:extLst>
          </p:cNvPr>
          <p:cNvCxnSpPr/>
          <p:nvPr/>
        </p:nvCxnSpPr>
        <p:spPr>
          <a:xfrm flipH="1">
            <a:off x="5001683" y="1192375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dirty="0"/>
              <a:t>Финансовое управление администрации города Назарово</a:t>
            </a:r>
            <a:r>
              <a:rPr lang="ru-RU" dirty="0"/>
              <a:t> </a:t>
            </a:r>
          </a:p>
          <a:p>
            <a:pPr>
              <a:buNone/>
            </a:pPr>
            <a:r>
              <a:rPr lang="ru-RU" dirty="0"/>
              <a:t>662200 г. Назарово, ул. К.Маркса, 19/1 </a:t>
            </a:r>
          </a:p>
          <a:p>
            <a:pPr>
              <a:buNone/>
            </a:pPr>
            <a:r>
              <a:rPr lang="ru-RU" dirty="0"/>
              <a:t>телефон/факс (839155) 5-09-75 </a:t>
            </a:r>
          </a:p>
          <a:p>
            <a:pPr>
              <a:buNone/>
            </a:pPr>
            <a:r>
              <a:rPr lang="ru-RU" dirty="0"/>
              <a:t>электронный адрес  </a:t>
            </a:r>
            <a:r>
              <a:rPr lang="ru-RU" dirty="0" err="1">
                <a:ln>
                  <a:solidFill>
                    <a:schemeClr val="tx1"/>
                  </a:solidFill>
                </a:ln>
                <a:hlinkClick r:id="rId2"/>
              </a:rPr>
              <a:t>gorfin@admg.sibmediafon.ru</a:t>
            </a:r>
            <a:r>
              <a:rPr lang="ru-RU" dirty="0">
                <a:ln>
                  <a:solidFill>
                    <a:schemeClr val="tx1"/>
                  </a:solidFill>
                </a:ln>
              </a:rPr>
              <a:t> </a:t>
            </a:r>
          </a:p>
          <a:p>
            <a:pPr>
              <a:buNone/>
            </a:pPr>
            <a:r>
              <a:rPr lang="ru-RU" dirty="0"/>
              <a:t>Время работы понедельник-пятница </a:t>
            </a:r>
          </a:p>
          <a:p>
            <a:pPr>
              <a:buNone/>
            </a:pPr>
            <a:r>
              <a:rPr lang="ru-RU" dirty="0"/>
              <a:t>С 8.00 до 17.00 перерыв с 13.00 до 14.00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9FB85-8343-5BF5-4B32-7C937A9CC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5521" y="188641"/>
            <a:ext cx="8892480" cy="906915"/>
          </a:xfrm>
        </p:spPr>
        <p:txBody>
          <a:bodyPr>
            <a:noAutofit/>
          </a:bodyPr>
          <a:lstStyle/>
          <a:p>
            <a:pPr algn="ctr"/>
            <a:r>
              <a:rPr lang="ru-RU" sz="2800" cap="all" dirty="0">
                <a:solidFill>
                  <a:schemeClr val="accent3">
                    <a:lumMod val="75000"/>
                  </a:schemeClr>
                </a:solidFill>
                <a:latin typeface="+mn-lt"/>
                <a:cs typeface="Arial" pitchFamily="34" charset="0"/>
              </a:rPr>
              <a:t>Административно-территориальное устройство города Назарово</a:t>
            </a:r>
            <a:endParaRPr lang="ru-RU" sz="2800" dirty="0"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6D67E5-881F-1A93-86BF-E1E7FEBEA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807" y="2342159"/>
            <a:ext cx="4100295" cy="31975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C9A3B2-2A8C-DA61-AD94-46C16D174403}"/>
              </a:ext>
            </a:extLst>
          </p:cNvPr>
          <p:cNvSpPr txBox="1"/>
          <p:nvPr/>
        </p:nvSpPr>
        <p:spPr>
          <a:xfrm>
            <a:off x="712269" y="1095556"/>
            <a:ext cx="5977289" cy="5028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Город находится на пересечении железнодорожной магистрали Ачинск-Абакан и реки Чулым, Транссибирская магистраль проходит в 36 км севернее Назарово, с городами края налажено автобусное сообщение (Ачинск, Красноярск, Шарыпово, Ужур и др.). На территории города находится взлетно-посадочная полоса для малой авиации (санавиации и легких вертолетов). Границы муниципального образования установлены Законом Красноярского края от 25.02.2005 г. № 13-3122. Генеральный план и Правила землепользования и застройки утверждены еще в 2008 году Назаровским городским Советом депутатов (при необходимости в данные документы вносятся изменения). Планировочная структура жилой застройки носит расчлененный характер – кроме компактной центральной части у города существует пять самостоятельных жилых образований – поселков, территориально не соприкасающихся один с другим (п. Бор, п. Строителей, п. Безымянный, п. Горняк и п. Южный).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F8DAC32-7E79-6E43-C44A-A5D2CBD76F0A}"/>
              </a:ext>
            </a:extLst>
          </p:cNvPr>
          <p:cNvCxnSpPr/>
          <p:nvPr/>
        </p:nvCxnSpPr>
        <p:spPr>
          <a:xfrm flipH="1">
            <a:off x="5043824" y="1100357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41857E9-1D88-3BF0-0992-A9F713EB0BBA}"/>
              </a:ext>
            </a:extLst>
          </p:cNvPr>
          <p:cNvCxnSpPr>
            <a:cxnSpLocks/>
          </p:cNvCxnSpPr>
          <p:nvPr/>
        </p:nvCxnSpPr>
        <p:spPr>
          <a:xfrm flipH="1">
            <a:off x="5043824" y="1029903"/>
            <a:ext cx="6785624" cy="5231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16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9FB85-8343-5BF5-4B32-7C937A9CC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142" y="188641"/>
            <a:ext cx="11069052" cy="90691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Основные итоги реализации бюджетной политики и результаты исполнения муниципального бюджета в 2021 году</a:t>
            </a:r>
            <a:r>
              <a:rPr lang="ru-RU" sz="2800" dirty="0"/>
              <a:t> </a:t>
            </a:r>
            <a:br>
              <a:rPr lang="ru-RU" sz="2800" dirty="0"/>
            </a:br>
            <a:endParaRPr lang="ru-RU" sz="2800" dirty="0">
              <a:latin typeface="+mn-l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7ABFCFB-910E-256D-3534-ABA716DA0860}"/>
              </a:ext>
            </a:extLst>
          </p:cNvPr>
          <p:cNvSpPr/>
          <p:nvPr/>
        </p:nvSpPr>
        <p:spPr>
          <a:xfrm>
            <a:off x="512657" y="1130460"/>
            <a:ext cx="115549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cs typeface="Times New Roman" pitchFamily="18" charset="0"/>
              </a:rPr>
              <a:t>Муниципальный бюджет сбалансирован по доходам и расходам и исполнен  с </a:t>
            </a:r>
            <a:r>
              <a:rPr lang="ru-RU" sz="1700" dirty="0">
                <a:solidFill>
                  <a:srgbClr val="FF0000"/>
                </a:solidFill>
                <a:cs typeface="Times New Roman" pitchFamily="18" charset="0"/>
              </a:rPr>
              <a:t>! отсутствием  просроченной кредиторской задолженности </a:t>
            </a:r>
            <a:endParaRPr lang="ru-RU" sz="17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6F86F-414A-DC4F-690E-3BC4A42E67D3}"/>
              </a:ext>
            </a:extLst>
          </p:cNvPr>
          <p:cNvSpPr/>
          <p:nvPr/>
        </p:nvSpPr>
        <p:spPr>
          <a:xfrm>
            <a:off x="512657" y="1746013"/>
            <a:ext cx="70491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cs typeface="Times New Roman" pitchFamily="18" charset="0"/>
              </a:rPr>
              <a:t>Безусловное выполнение социальных обязательств </a:t>
            </a:r>
            <a:r>
              <a:rPr lang="ru-RU" dirty="0" err="1">
                <a:cs typeface="Times New Roman" pitchFamily="18" charset="0"/>
              </a:rPr>
              <a:t>г.Назарово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5CD7E15-2562-2B5C-E322-4AF8F7E4007A}"/>
              </a:ext>
            </a:extLst>
          </p:cNvPr>
          <p:cNvSpPr/>
          <p:nvPr/>
        </p:nvSpPr>
        <p:spPr>
          <a:xfrm>
            <a:off x="83225" y="2204570"/>
            <a:ext cx="973102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05100" lvl="1"/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</a:t>
            </a:r>
            <a:r>
              <a:rPr lang="ru-RU" dirty="0">
                <a:cs typeface="Times New Roman" pitchFamily="18" charset="0"/>
              </a:rPr>
              <a:t>Город принял участие в реализации 4 национальных проекта</a:t>
            </a:r>
          </a:p>
        </p:txBody>
      </p:sp>
      <p:graphicFrame>
        <p:nvGraphicFramePr>
          <p:cNvPr id="8" name="Содержимое 5">
            <a:extLst>
              <a:ext uri="{FF2B5EF4-FFF2-40B4-BE49-F238E27FC236}">
                <a16:creationId xmlns:a16="http://schemas.microsoft.com/office/drawing/2014/main" id="{41F3F64E-A2DA-4E94-50AE-8B87D54650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9798476"/>
              </p:ext>
            </p:extLst>
          </p:nvPr>
        </p:nvGraphicFramePr>
        <p:xfrm>
          <a:off x="180474" y="2751890"/>
          <a:ext cx="6966285" cy="400605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48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1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26">
                  <a:extLst>
                    <a:ext uri="{9D8B030D-6E8A-4147-A177-3AD203B41FA5}">
                      <a16:colId xmlns:a16="http://schemas.microsoft.com/office/drawing/2014/main" val="1008855669"/>
                    </a:ext>
                  </a:extLst>
                </a:gridCol>
                <a:gridCol w="1269155">
                  <a:extLst>
                    <a:ext uri="{9D8B030D-6E8A-4147-A177-3AD203B41FA5}">
                      <a16:colId xmlns:a16="http://schemas.microsoft.com/office/drawing/2014/main" val="1164733919"/>
                    </a:ext>
                  </a:extLst>
                </a:gridCol>
              </a:tblGrid>
              <a:tr h="424051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21/20,             млн.руб.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млн. руб., в т.ч.: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1433,2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1454,7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1 620,9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166,2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362,1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461, 4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1092,6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1 159,5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66,9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98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млн. 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1460,4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1 607, 0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146,6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1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Дефицит- (профицит+)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+59,3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-5,7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+13,9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98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600" b="1" u="none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долг 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600" b="1" i="0" u="none" strike="noStrike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7" marR="9527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-5, 95</a:t>
                      </a:r>
                    </a:p>
                  </a:txBody>
                  <a:tcPr marL="9527" marR="9527" marT="952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Rectangle 3">
            <a:extLst>
              <a:ext uri="{FF2B5EF4-FFF2-40B4-BE49-F238E27FC236}">
                <a16:creationId xmlns:a16="http://schemas.microsoft.com/office/drawing/2014/main" id="{FB22FA7A-998F-C90F-2CD9-EA7C9AB30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426" y="1833558"/>
            <a:ext cx="3665613" cy="86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ts val="1800"/>
              </a:spcBef>
              <a:spcAft>
                <a:spcPct val="0"/>
              </a:spcAft>
              <a:buClr>
                <a:srgbClr val="BBE0E3">
                  <a:lumMod val="50000"/>
                </a:srgbClr>
              </a:buClr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Общий объем просроченной кредиторской задолженности 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  <a:p>
            <a:pPr algn="ctr" font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6355A215-B50C-5077-62FC-9A6C06EF0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1555142"/>
              </p:ext>
            </p:extLst>
          </p:nvPr>
        </p:nvGraphicFramePr>
        <p:xfrm>
          <a:off x="7678331" y="2698208"/>
          <a:ext cx="4307306" cy="1455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481E9A14-30C4-996B-3D92-29928CA47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136787"/>
              </p:ext>
            </p:extLst>
          </p:nvPr>
        </p:nvGraphicFramePr>
        <p:xfrm>
          <a:off x="7696180" y="4378504"/>
          <a:ext cx="4419599" cy="247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917908E-0E45-0EEA-916B-DEC750EDC515}"/>
              </a:ext>
            </a:extLst>
          </p:cNvPr>
          <p:cNvSpPr txBox="1"/>
          <p:nvPr/>
        </p:nvSpPr>
        <p:spPr>
          <a:xfrm>
            <a:off x="11192894" y="2388301"/>
            <a:ext cx="8643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100" b="1" dirty="0">
                <a:solidFill>
                  <a:srgbClr val="000000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2A289074-3370-BE61-E0F5-65A1DDE35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5228" y="4711040"/>
            <a:ext cx="2888661" cy="61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ts val="1800"/>
              </a:spcBef>
              <a:spcAft>
                <a:spcPct val="0"/>
              </a:spcAft>
              <a:buClr>
                <a:srgbClr val="BBE0E3">
                  <a:lumMod val="50000"/>
                </a:srgbClr>
              </a:buClr>
              <a:defRPr/>
            </a:pPr>
            <a:r>
              <a:rPr lang="ru-RU" sz="14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Динамика муниципального долга</a:t>
            </a:r>
            <a:endParaRPr lang="ru-RU" sz="20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ctr" fontAlgn="ctr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0E7F1-6B14-20E4-60D4-E35822B2BE41}"/>
              </a:ext>
            </a:extLst>
          </p:cNvPr>
          <p:cNvSpPr txBox="1"/>
          <p:nvPr/>
        </p:nvSpPr>
        <p:spPr>
          <a:xfrm>
            <a:off x="10761536" y="5286621"/>
            <a:ext cx="8643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100" b="1" dirty="0">
                <a:solidFill>
                  <a:srgbClr val="000000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млн. руб.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7854AAB-478C-FDC6-F95F-9891586037D4}"/>
              </a:ext>
            </a:extLst>
          </p:cNvPr>
          <p:cNvCxnSpPr/>
          <p:nvPr/>
        </p:nvCxnSpPr>
        <p:spPr>
          <a:xfrm flipH="1">
            <a:off x="4799518" y="943447"/>
            <a:ext cx="6958573" cy="21886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903B548F-7F06-A989-18AD-40BE58A291FA}"/>
              </a:ext>
            </a:extLst>
          </p:cNvPr>
          <p:cNvCxnSpPr/>
          <p:nvPr/>
        </p:nvCxnSpPr>
        <p:spPr>
          <a:xfrm flipH="1">
            <a:off x="5303706" y="863582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26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6D40C-7A52-2E83-F0C5-26B076B6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Формирование доходов бюджета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4B136C39-AF7C-C085-B5F7-ED76C69799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7247246"/>
              </p:ext>
            </p:extLst>
          </p:nvPr>
        </p:nvGraphicFramePr>
        <p:xfrm>
          <a:off x="3628724" y="1095555"/>
          <a:ext cx="5573028" cy="5622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a7b1c7.jpg">
            <a:extLst>
              <a:ext uri="{FF2B5EF4-FFF2-40B4-BE49-F238E27FC236}">
                <a16:creationId xmlns:a16="http://schemas.microsoft.com/office/drawing/2014/main" id="{CD69BF66-F7BC-6274-0321-940BDFAFA13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73490" y="2553781"/>
            <a:ext cx="1524000" cy="146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7b1c7.jpg">
            <a:extLst>
              <a:ext uri="{FF2B5EF4-FFF2-40B4-BE49-F238E27FC236}">
                <a16:creationId xmlns:a16="http://schemas.microsoft.com/office/drawing/2014/main" id="{EA4EDB84-6649-FDAD-6270-E1E8965E256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3927107" y="2440144"/>
            <a:ext cx="1524000" cy="146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ьная выноска 13">
            <a:extLst>
              <a:ext uri="{FF2B5EF4-FFF2-40B4-BE49-F238E27FC236}">
                <a16:creationId xmlns:a16="http://schemas.microsoft.com/office/drawing/2014/main" id="{C288F986-4D58-95CD-C7AB-9EFB9C6492E1}"/>
              </a:ext>
            </a:extLst>
          </p:cNvPr>
          <p:cNvSpPr/>
          <p:nvPr/>
        </p:nvSpPr>
        <p:spPr>
          <a:xfrm>
            <a:off x="936501" y="3588361"/>
            <a:ext cx="2880320" cy="1512168"/>
          </a:xfrm>
          <a:prstGeom prst="wedgeEllipseCallout">
            <a:avLst>
              <a:gd name="adj1" fmla="val 34842"/>
              <a:gd name="adj2" fmla="val 7962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средства федерального бюджета, поступления от муниципальных учреждений, а также перечисления физических и юридических лиц</a:t>
            </a:r>
            <a:endParaRPr lang="ru-RU" sz="1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ьная выноска 12">
            <a:extLst>
              <a:ext uri="{FF2B5EF4-FFF2-40B4-BE49-F238E27FC236}">
                <a16:creationId xmlns:a16="http://schemas.microsoft.com/office/drawing/2014/main" id="{703F6DCD-2A95-2BDB-2A89-3AF63709F310}"/>
              </a:ext>
            </a:extLst>
          </p:cNvPr>
          <p:cNvSpPr/>
          <p:nvPr/>
        </p:nvSpPr>
        <p:spPr>
          <a:xfrm>
            <a:off x="9311680" y="4132008"/>
            <a:ext cx="2880320" cy="1440160"/>
          </a:xfrm>
          <a:prstGeom prst="wedgeEllipseCallout">
            <a:avLst>
              <a:gd name="adj1" fmla="val -49032"/>
              <a:gd name="adj2" fmla="val 6708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доходы от использования муниципального имущества и природных ресурсов, штрафы, санкции 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11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вальная выноска 11">
            <a:extLst>
              <a:ext uri="{FF2B5EF4-FFF2-40B4-BE49-F238E27FC236}">
                <a16:creationId xmlns:a16="http://schemas.microsoft.com/office/drawing/2014/main" id="{D7D07C9D-D85B-49EF-AC93-A01815C606C6}"/>
              </a:ext>
            </a:extLst>
          </p:cNvPr>
          <p:cNvSpPr/>
          <p:nvPr/>
        </p:nvSpPr>
        <p:spPr>
          <a:xfrm>
            <a:off x="7761592" y="1140592"/>
            <a:ext cx="2880320" cy="1368152"/>
          </a:xfrm>
          <a:prstGeom prst="wedgeEllipseCallout">
            <a:avLst>
              <a:gd name="adj1" fmla="val -60679"/>
              <a:gd name="adj2" fmla="val 3787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доходы от предусмотренных законодательством Российской Федерации налогов и сборов</a:t>
            </a:r>
            <a:endParaRPr lang="ru-RU" sz="11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1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0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03BB4-7FDF-7069-1A37-AD09D6C7C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1" y="171241"/>
            <a:ext cx="11291992" cy="675782"/>
          </a:xfrm>
        </p:spPr>
        <p:txBody>
          <a:bodyPr>
            <a:noAutofit/>
          </a:bodyPr>
          <a:lstStyle/>
          <a:p>
            <a:pPr algn="ctr"/>
            <a:r>
              <a:rPr lang="ru-RU" sz="2800" b="0" cap="none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Анализ поступления налоговых и неналоговых доходов в составе собственных доходов бюджета города Назарово</a:t>
            </a:r>
            <a:endParaRPr lang="ru-RU" sz="2800" b="0" dirty="0">
              <a:latin typeface="+mn-lt"/>
            </a:endParaRPr>
          </a:p>
        </p:txBody>
      </p:sp>
      <p:graphicFrame>
        <p:nvGraphicFramePr>
          <p:cNvPr id="3" name="Содержимое 3">
            <a:extLst>
              <a:ext uri="{FF2B5EF4-FFF2-40B4-BE49-F238E27FC236}">
                <a16:creationId xmlns:a16="http://schemas.microsoft.com/office/drawing/2014/main" id="{087FE4C2-3942-EE5F-0156-53BA5A2A1F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506940"/>
              </p:ext>
            </p:extLst>
          </p:nvPr>
        </p:nvGraphicFramePr>
        <p:xfrm>
          <a:off x="6096000" y="1073799"/>
          <a:ext cx="5909715" cy="5729465"/>
        </p:xfrm>
        <a:graphic>
          <a:graphicData uri="http://schemas.openxmlformats.org/drawingml/2006/table">
            <a:tbl>
              <a:tblPr firstRow="1" lastRow="1" bandRow="1" bandCol="1">
                <a:tableStyleId>{3B4B98B0-60AC-42C2-AFA5-B58CD77FA1E5}</a:tableStyleId>
              </a:tblPr>
              <a:tblGrid>
                <a:gridCol w="3084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7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13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2020,     млн.руб.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2021,     млн.руб.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0" u="none" strike="noStrik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</a:t>
                      </a:r>
                      <a:r>
                        <a:rPr lang="ru-RU" sz="1200" b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 </a:t>
                      </a:r>
                      <a:r>
                        <a:rPr lang="ru-RU" sz="12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роста, </a:t>
                      </a:r>
                      <a:r>
                        <a:rPr lang="ru-RU" sz="1200" b="1" u="none" strike="noStrike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снижения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07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прибыль 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38,7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19,9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1,16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204,3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210,3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1,03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77,3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6,28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 всего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11,9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9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25,2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26,3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9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1,36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1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 от продажи активов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8,7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9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1,44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оказан.пл.услуг</a:t>
                      </a: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2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собственных доходов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2" marR="7622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362,1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461,4</a:t>
                      </a:r>
                    </a:p>
                  </a:txBody>
                  <a:tcPr marL="7622" marR="7622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1,27</a:t>
                      </a:r>
                    </a:p>
                  </a:txBody>
                  <a:tcPr marL="7622" marR="7622" marT="762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4" name="Содержимое 3">
            <a:extLst>
              <a:ext uri="{FF2B5EF4-FFF2-40B4-BE49-F238E27FC236}">
                <a16:creationId xmlns:a16="http://schemas.microsoft.com/office/drawing/2014/main" id="{7C04BE43-1F3D-7C4B-96CE-9C3F9B3552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89974"/>
              </p:ext>
            </p:extLst>
          </p:nvPr>
        </p:nvGraphicFramePr>
        <p:xfrm>
          <a:off x="168442" y="1410396"/>
          <a:ext cx="6329345" cy="527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55508626-9BEA-06A0-2F7B-9199A9327E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4449386"/>
              </p:ext>
            </p:extLst>
          </p:nvPr>
        </p:nvGraphicFramePr>
        <p:xfrm>
          <a:off x="0" y="634407"/>
          <a:ext cx="2322095" cy="265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A2CE02CB-1751-5562-05DA-9FA0E134DF9E}"/>
              </a:ext>
            </a:extLst>
          </p:cNvPr>
          <p:cNvCxnSpPr/>
          <p:nvPr/>
        </p:nvCxnSpPr>
        <p:spPr>
          <a:xfrm flipH="1">
            <a:off x="5303706" y="863582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E33B82C-7FE3-0EC9-F9F8-7EE268815991}"/>
              </a:ext>
            </a:extLst>
          </p:cNvPr>
          <p:cNvCxnSpPr>
            <a:cxnSpLocks/>
          </p:cNvCxnSpPr>
          <p:nvPr/>
        </p:nvCxnSpPr>
        <p:spPr>
          <a:xfrm flipH="1">
            <a:off x="5197642" y="965333"/>
            <a:ext cx="6808073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07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82F50B-CD29-2426-D7CB-EB1072F1A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0" dirty="0">
                <a:latin typeface="+mn-lt"/>
                <a:cs typeface="Arial" pitchFamily="34" charset="0"/>
              </a:rPr>
              <a:t>ФИЗИЧЕСКИЕ ЛИЦА – НАЛОГОПЛАТЕЛЬЩИКИ</a:t>
            </a:r>
            <a:endParaRPr lang="ru-RU" sz="2800" b="0" dirty="0">
              <a:latin typeface="+mn-lt"/>
            </a:endParaRPr>
          </a:p>
        </p:txBody>
      </p:sp>
      <p:pic>
        <p:nvPicPr>
          <p:cNvPr id="3" name="Рисунок 2" descr="налоги.jpg">
            <a:extLst>
              <a:ext uri="{FF2B5EF4-FFF2-40B4-BE49-F238E27FC236}">
                <a16:creationId xmlns:a16="http://schemas.microsoft.com/office/drawing/2014/main" id="{C424379D-ABF0-799C-7F4E-91726D42F15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577" y="1442378"/>
            <a:ext cx="3075074" cy="172819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4" name="Овал 9">
            <a:extLst>
              <a:ext uri="{FF2B5EF4-FFF2-40B4-BE49-F238E27FC236}">
                <a16:creationId xmlns:a16="http://schemas.microsoft.com/office/drawing/2014/main" id="{61A216DE-D6D3-E7C5-74E9-461062ECCAA7}"/>
              </a:ext>
            </a:extLst>
          </p:cNvPr>
          <p:cNvSpPr>
            <a:spLocks noChangeAspect="1"/>
          </p:cNvSpPr>
          <p:nvPr/>
        </p:nvSpPr>
        <p:spPr bwMode="auto">
          <a:xfrm>
            <a:off x="4295800" y="2132857"/>
            <a:ext cx="3615952" cy="238476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НАЛОГИ, </a:t>
            </a:r>
          </a:p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УПЛАЧИВАЕМЫЕ </a:t>
            </a:r>
          </a:p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ГРАЖДАНАМИ</a:t>
            </a:r>
            <a:endParaRPr lang="ru-RU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zemelnyy-nalog-22_0.jpg">
            <a:extLst>
              <a:ext uri="{FF2B5EF4-FFF2-40B4-BE49-F238E27FC236}">
                <a16:creationId xmlns:a16="http://schemas.microsoft.com/office/drawing/2014/main" id="{90C3A166-2A92-EF11-F9CD-1A87779E814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84699" y="1322766"/>
            <a:ext cx="2808312" cy="210623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612CF5-45C9-7613-5CB1-63A487159F56}"/>
              </a:ext>
            </a:extLst>
          </p:cNvPr>
          <p:cNvSpPr/>
          <p:nvPr/>
        </p:nvSpPr>
        <p:spPr>
          <a:xfrm>
            <a:off x="8445755" y="3859872"/>
            <a:ext cx="239110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2675">
              <a:defRPr/>
            </a:pPr>
            <a:r>
              <a:rPr lang="ru-RU" sz="2000" i="1" dirty="0">
                <a:cs typeface="Arial" pitchFamily="34" charset="0"/>
              </a:rPr>
              <a:t>ЗЕМЕЛЬНЫЙ НАЛОГ</a:t>
            </a:r>
          </a:p>
          <a:p>
            <a:pPr defTabSz="1082675">
              <a:defRPr/>
            </a:pPr>
            <a:r>
              <a:rPr lang="ru-RU" sz="1000" i="1" dirty="0">
                <a:cs typeface="Arial" pitchFamily="34" charset="0"/>
              </a:rPr>
              <a:t>(зачисляется в местные бюджеты)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757CA4-60F4-82E1-DAF5-263D0AE0D29D}"/>
              </a:ext>
            </a:extLst>
          </p:cNvPr>
          <p:cNvSpPr/>
          <p:nvPr/>
        </p:nvSpPr>
        <p:spPr>
          <a:xfrm>
            <a:off x="220290" y="3459783"/>
            <a:ext cx="32403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2675">
              <a:defRPr/>
            </a:pPr>
            <a:r>
              <a:rPr lang="ru-RU" sz="2000" i="1" dirty="0">
                <a:cs typeface="Arial" pitchFamily="34" charset="0"/>
              </a:rPr>
              <a:t>НАЛОГ </a:t>
            </a:r>
          </a:p>
          <a:p>
            <a:pPr algn="ctr" defTabSz="1082675">
              <a:defRPr/>
            </a:pPr>
            <a:r>
              <a:rPr lang="ru-RU" sz="2000" i="1" dirty="0">
                <a:cs typeface="Arial" pitchFamily="34" charset="0"/>
              </a:rPr>
              <a:t>НА ИМУЩЕСТВО ФИЗИЧЕСКИХ ЛИЦ</a:t>
            </a:r>
          </a:p>
          <a:p>
            <a:pPr algn="ctr" defTabSz="1082675">
              <a:defRPr/>
            </a:pPr>
            <a:r>
              <a:rPr lang="ru-RU" sz="1000" i="1" dirty="0">
                <a:cs typeface="Arial" pitchFamily="34" charset="0"/>
              </a:rPr>
              <a:t>(зачисляется в местные бюджеты)</a:t>
            </a:r>
          </a:p>
        </p:txBody>
      </p:sp>
      <p:pic>
        <p:nvPicPr>
          <p:cNvPr id="8" name="Picture 1" descr="C:\Documents and Settings\Bezuglova_I\Рабочий стол\Картинка\1111.jpg">
            <a:extLst>
              <a:ext uri="{FF2B5EF4-FFF2-40B4-BE49-F238E27FC236}">
                <a16:creationId xmlns:a16="http://schemas.microsoft.com/office/drawing/2014/main" id="{57737A99-AAE1-C2B1-A85B-8CC7602BA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290" y="4832836"/>
            <a:ext cx="3450383" cy="18002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BC1162-1304-A706-6B50-60C21699AFFE}"/>
              </a:ext>
            </a:extLst>
          </p:cNvPr>
          <p:cNvSpPr/>
          <p:nvPr/>
        </p:nvSpPr>
        <p:spPr>
          <a:xfrm>
            <a:off x="3358694" y="5047088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2675">
              <a:defRPr/>
            </a:pPr>
            <a:r>
              <a:rPr lang="ru-RU" sz="2000" i="1" dirty="0">
                <a:cs typeface="Arial" pitchFamily="34" charset="0"/>
              </a:rPr>
              <a:t>НАЛОГ </a:t>
            </a:r>
          </a:p>
          <a:p>
            <a:pPr algn="ctr" defTabSz="1082675">
              <a:defRPr/>
            </a:pPr>
            <a:r>
              <a:rPr lang="ru-RU" sz="2000" i="1" dirty="0">
                <a:cs typeface="Arial" pitchFamily="34" charset="0"/>
              </a:rPr>
              <a:t>НА ДОХОДЫ ФИЗИЧЕСКИХ ЛИЦ, 30%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0CF6C5-448F-E60C-1E01-09796EB20DFF}"/>
              </a:ext>
            </a:extLst>
          </p:cNvPr>
          <p:cNvSpPr txBox="1"/>
          <p:nvPr/>
        </p:nvSpPr>
        <p:spPr>
          <a:xfrm>
            <a:off x="8172564" y="4844742"/>
            <a:ext cx="37991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u="sng" cap="all" dirty="0">
                <a:solidFill>
                  <a:srgbClr val="C00000"/>
                </a:solidFill>
                <a:cs typeface="Arial" pitchFamily="34" charset="0"/>
              </a:rPr>
              <a:t>срок уплаты всех имущественных налогов – </a:t>
            </a:r>
          </a:p>
          <a:p>
            <a:pPr algn="ctr">
              <a:defRPr/>
            </a:pPr>
            <a:r>
              <a:rPr lang="ru-RU" sz="1600" u="sng" cap="all" dirty="0">
                <a:solidFill>
                  <a:srgbClr val="C00000"/>
                </a:solidFill>
                <a:cs typeface="Arial" pitchFamily="34" charset="0"/>
              </a:rPr>
              <a:t>не позднее 1 Декабря</a:t>
            </a:r>
          </a:p>
          <a:p>
            <a:pPr algn="ctr">
              <a:defRPr/>
            </a:pPr>
            <a:r>
              <a:rPr lang="ru-RU" sz="1600" u="sng" cap="all" dirty="0">
                <a:solidFill>
                  <a:srgbClr val="C00000"/>
                </a:solidFill>
                <a:cs typeface="Arial" pitchFamily="34" charset="0"/>
              </a:rPr>
              <a:t> года, следующего за истекшим налоговым периодом</a:t>
            </a:r>
          </a:p>
        </p:txBody>
      </p:sp>
      <p:pic>
        <p:nvPicPr>
          <p:cNvPr id="11" name="Picture 2" descr="https://avatars.mds.yandex.net/get-zen_doc/2993437/pub_5ec5797dbf9d260cb06cea3f_5ec57b7db4204528b1ec5743/scale_1200">
            <a:extLst>
              <a:ext uri="{FF2B5EF4-FFF2-40B4-BE49-F238E27FC236}">
                <a16:creationId xmlns:a16="http://schemas.microsoft.com/office/drawing/2014/main" id="{4EE52E68-96FB-C6B7-F4B5-026FCD553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616" y="4631184"/>
            <a:ext cx="2672188" cy="185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nalog_na_pribyl_-_2017.jpg">
            <a:extLst>
              <a:ext uri="{FF2B5EF4-FFF2-40B4-BE49-F238E27FC236}">
                <a16:creationId xmlns:a16="http://schemas.microsoft.com/office/drawing/2014/main" id="{EFF23157-3DF1-5548-A638-50692698B9B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3538"/>
          <a:stretch>
            <a:fillRect/>
          </a:stretch>
        </p:blipFill>
        <p:spPr>
          <a:xfrm>
            <a:off x="5203141" y="1038111"/>
            <a:ext cx="1568949" cy="108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0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1B7776-15A7-3DD8-9CF0-DAF0A29BB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0" cap="small" dirty="0">
                <a:latin typeface="+mn-lt"/>
                <a:ea typeface="+mj-ea"/>
                <a:cs typeface="Arial" pitchFamily="34" charset="0"/>
              </a:rPr>
              <a:t>ЮРИДИЧЕСКИЕ ЛИЦА – НАЛОГОПЛАТЕЛЬЩИКИ</a:t>
            </a:r>
            <a:br>
              <a:rPr lang="ru-RU" sz="2000" b="1" cap="small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997657D5-07F4-2137-A5C9-639E72445B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54973"/>
              </p:ext>
            </p:extLst>
          </p:nvPr>
        </p:nvGraphicFramePr>
        <p:xfrm>
          <a:off x="1270535" y="1116531"/>
          <a:ext cx="8874491" cy="5984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jarvis_57bf0550498e0b0580059ab9.jpg">
            <a:extLst>
              <a:ext uri="{FF2B5EF4-FFF2-40B4-BE49-F238E27FC236}">
                <a16:creationId xmlns:a16="http://schemas.microsoft.com/office/drawing/2014/main" id="{7967C929-5143-94E3-87A3-8A61088F7DF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442" y="1095555"/>
            <a:ext cx="3579095" cy="201622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Picture 2" descr="F:\Obmen\Безуглова\Инна\36996.jpg">
            <a:extLst>
              <a:ext uri="{FF2B5EF4-FFF2-40B4-BE49-F238E27FC236}">
                <a16:creationId xmlns:a16="http://schemas.microsoft.com/office/drawing/2014/main" id="{8E8CAC18-4847-1CBD-3368-60EDE8E5D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4042" y="1095555"/>
            <a:ext cx="3456384" cy="2217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89344958-EB8C-12EB-9F9B-EAD358C53D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8326208"/>
              </p:ext>
            </p:extLst>
          </p:nvPr>
        </p:nvGraphicFramePr>
        <p:xfrm>
          <a:off x="2252312" y="4562374"/>
          <a:ext cx="433136" cy="2611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" name="Рисунок 6" descr="icon.jpg">
            <a:extLst>
              <a:ext uri="{FF2B5EF4-FFF2-40B4-BE49-F238E27FC236}">
                <a16:creationId xmlns:a16="http://schemas.microsoft.com/office/drawing/2014/main" id="{66754E5C-DAFE-B8F6-9C7B-1240B273ADDF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401182" y="4388623"/>
            <a:ext cx="3240360" cy="216024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Рисунок 7" descr="zakon-2017.jpg">
            <a:extLst>
              <a:ext uri="{FF2B5EF4-FFF2-40B4-BE49-F238E27FC236}">
                <a16:creationId xmlns:a16="http://schemas.microsoft.com/office/drawing/2014/main" id="{14D10660-E70D-B986-B719-B8DFF6F11492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8302" y="4819209"/>
            <a:ext cx="3342175" cy="18864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879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E4E5E-13F4-9ED1-857C-FB3C72BF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0" y="145093"/>
            <a:ext cx="11224615" cy="846309"/>
          </a:xfrm>
        </p:spPr>
        <p:txBody>
          <a:bodyPr>
            <a:noAutofit/>
          </a:bodyPr>
          <a:lstStyle/>
          <a:p>
            <a:pPr algn="ctr"/>
            <a:r>
              <a:rPr lang="ru-RU" sz="2800" b="0" i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Динамика и структура налоговых доходов бюджета                     (2020,2021 гг.)</a:t>
            </a:r>
            <a:br>
              <a:rPr lang="ru-RU" sz="2800" b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endParaRPr lang="ru-RU" sz="2800" b="0" dirty="0">
              <a:latin typeface="+mn-lt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360FEF3-5F8A-DB65-598C-6A879DF3EF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728593"/>
              </p:ext>
            </p:extLst>
          </p:nvPr>
        </p:nvGraphicFramePr>
        <p:xfrm>
          <a:off x="421105" y="1748138"/>
          <a:ext cx="6569243" cy="496476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334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3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810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Вид дохода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2020, 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2021, 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Коэффициент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роста,       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снижения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577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Налог на прибыль организаций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38675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52078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673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лиц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204341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210301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1,03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241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19946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23107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1,16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6047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12342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77276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6,26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131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36529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47520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6047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11928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11372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A1218109-9078-5843-604A-44A09230F3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9801802"/>
              </p:ext>
            </p:extLst>
          </p:nvPr>
        </p:nvGraphicFramePr>
        <p:xfrm>
          <a:off x="7057798" y="1095555"/>
          <a:ext cx="4963885" cy="5546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5FAF88C-8BCE-41F0-FB43-3AA528E3FBB7}"/>
              </a:ext>
            </a:extLst>
          </p:cNvPr>
          <p:cNvCxnSpPr/>
          <p:nvPr/>
        </p:nvCxnSpPr>
        <p:spPr>
          <a:xfrm flipH="1">
            <a:off x="5303706" y="863582"/>
            <a:ext cx="6816540" cy="37682"/>
          </a:xfrm>
          <a:prstGeom prst="line">
            <a:avLst/>
          </a:prstGeom>
          <a:ln w="28575" cmpd="thickThin">
            <a:solidFill>
              <a:schemeClr val="accent1">
                <a:lumMod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F2E391C-FAE1-4EAB-57F5-394F81ADEB08}"/>
              </a:ext>
            </a:extLst>
          </p:cNvPr>
          <p:cNvCxnSpPr>
            <a:cxnSpLocks/>
          </p:cNvCxnSpPr>
          <p:nvPr/>
        </p:nvCxnSpPr>
        <p:spPr>
          <a:xfrm flipH="1">
            <a:off x="5197642" y="965333"/>
            <a:ext cx="6808073" cy="0"/>
          </a:xfrm>
          <a:prstGeom prst="line">
            <a:avLst/>
          </a:prstGeom>
          <a:ln w="28575" cmpd="thickThin">
            <a:solidFill>
              <a:schemeClr val="accent4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85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DDD245-D6FC-4A3B-8DDB-348DE94B95C6}">
  <ds:schemaRefs>
    <ds:schemaRef ds:uri="http://schemas.microsoft.com/office/2006/documentManagement/types"/>
    <ds:schemaRef ds:uri="fb0879af-3eba-417a-a55a-ffe6dcd6ca77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sharepoint/v3"/>
    <ds:schemaRef ds:uri="http://purl.org/dc/dcmitype/"/>
    <ds:schemaRef ds:uri="http://purl.org/dc/terms/"/>
    <ds:schemaRef ds:uri="http://schemas.openxmlformats.org/package/2006/metadata/core-properties"/>
    <ds:schemaRef ds:uri="6dc4bcd6-49db-4c07-9060-8acfc67cef9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6D6F43F-4C69-4843-A937-9D003759F9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873FAD-10D7-4DE7-A029-14288C05F5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1925</Words>
  <Application>Microsoft Office PowerPoint</Application>
  <PresentationFormat>Широкоэкранный</PresentationFormat>
  <Paragraphs>530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ЧТО ТАКОЕ БЮДЖЕТ?</vt:lpstr>
      <vt:lpstr>Административно-территориальное устройство города Назарово</vt:lpstr>
      <vt:lpstr>Основные итоги реализации бюджетной политики и результаты исполнения муниципального бюджета в 2021 году  </vt:lpstr>
      <vt:lpstr>Формирование доходов бюджета </vt:lpstr>
      <vt:lpstr>Анализ поступления налоговых и неналоговых доходов в составе собственных доходов бюджета города Назарово</vt:lpstr>
      <vt:lpstr>ФИЗИЧЕСКИЕ ЛИЦА – НАЛОГОПЛАТЕЛЬЩИКИ</vt:lpstr>
      <vt:lpstr>ЮРИДИЧЕСКИЕ ЛИЦА – НАЛОГОПЛАТЕЛЬЩИКИ </vt:lpstr>
      <vt:lpstr>Динамика и структура налоговых доходов бюджета                     (2020,2021 гг.) </vt:lpstr>
      <vt:lpstr>Динамика и структура неналоговых доходов  бюджета (2019,2020</vt:lpstr>
      <vt:lpstr>Презентация PowerPoint</vt:lpstr>
      <vt:lpstr>Мероприятия по мобилизации доходов бюджета 2021 г. </vt:lpstr>
      <vt:lpstr>Расходы бюджета по отраслям</vt:lpstr>
      <vt:lpstr>Расходы бюджета в рамках муниципальных программ, тыс. руб.тыс</vt:lpstr>
      <vt:lpstr>Расходы бюджета в разрезе муниципальных программ  в общей сумме программных расходов </vt:lpstr>
      <vt:lpstr>Заработная плата категорий работников бюджетной сферы муниципалитета в соответствии с указами Президента РФ </vt:lpstr>
      <vt:lpstr>Исполнение приоритетных расходов, не вошедших в первоначальный бюджет</vt:lpstr>
      <vt:lpstr>Дополнительные расходы, произведенные за счет поступивших  собственных доходов сверх плановых назначений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2021-02-17T02:28:17Z</dcterms:created>
  <dcterms:modified xsi:type="dcterms:W3CDTF">2023-03-22T08:57:21Z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