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37" r:id="rId1"/>
  </p:sldMasterIdLst>
  <p:notesMasterIdLst>
    <p:notesMasterId r:id="rId26"/>
  </p:notesMasterIdLst>
  <p:sldIdLst>
    <p:sldId id="281" r:id="rId2"/>
    <p:sldId id="415" r:id="rId3"/>
    <p:sldId id="368" r:id="rId4"/>
    <p:sldId id="401" r:id="rId5"/>
    <p:sldId id="371" r:id="rId6"/>
    <p:sldId id="375" r:id="rId7"/>
    <p:sldId id="374" r:id="rId8"/>
    <p:sldId id="403" r:id="rId9"/>
    <p:sldId id="372" r:id="rId10"/>
    <p:sldId id="394" r:id="rId11"/>
    <p:sldId id="404" r:id="rId12"/>
    <p:sldId id="410" r:id="rId13"/>
    <p:sldId id="412" r:id="rId14"/>
    <p:sldId id="413" r:id="rId15"/>
    <p:sldId id="414" r:id="rId16"/>
    <p:sldId id="379" r:id="rId17"/>
    <p:sldId id="369" r:id="rId18"/>
    <p:sldId id="378" r:id="rId19"/>
    <p:sldId id="386" r:id="rId20"/>
    <p:sldId id="411" r:id="rId21"/>
    <p:sldId id="396" r:id="rId22"/>
    <p:sldId id="390" r:id="rId23"/>
    <p:sldId id="388" r:id="rId24"/>
    <p:sldId id="377" r:id="rId25"/>
  </p:sldIdLst>
  <p:sldSz cx="9144000" cy="6858000" type="screen4x3"/>
  <p:notesSz cx="6797675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A9D18E"/>
    <a:srgbClr val="F7F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2" autoAdjust="0"/>
    <p:restoredTop sz="99710" autoAdjust="0"/>
  </p:normalViewPr>
  <p:slideViewPr>
    <p:cSldViewPr snapToGrid="0">
      <p:cViewPr varScale="1">
        <p:scale>
          <a:sx n="115" d="100"/>
          <a:sy n="115" d="100"/>
        </p:scale>
        <p:origin x="136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945879761848622"/>
          <c:y val="7.3301062805887121E-2"/>
          <c:w val="0.54709457894508895"/>
          <c:h val="0.7506646548316336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Введение НИФЛ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A6D-41DB-B383-69DFC270B04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A6D-41DB-B383-69DFC270B049}"/>
              </c:ext>
            </c:extLst>
          </c:dPt>
          <c:dPt>
            <c:idx val="2"/>
            <c:bubble3D val="0"/>
            <c:explosion val="22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A6D-41DB-B383-69DFC270B04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CBD3-4080-91D6-CEC9D0A82FB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CBD3-4080-91D6-CEC9D0A82FB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A6D-41DB-B383-69DFC270B04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CBD3-4080-91D6-CEC9D0A82FB8}"/>
              </c:ext>
            </c:extLst>
          </c:dPt>
          <c:dLbls>
            <c:dLbl>
              <c:idx val="0"/>
              <c:layout>
                <c:manualLayout>
                  <c:x val="1.2925361431779839E-2"/>
                  <c:y val="2.851562050498775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8801462784525867E-2"/>
                      <c:h val="6.02389518652520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A6D-41DB-B383-69DFC270B049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446686649750387"/>
                      <c:h val="0.117269912211052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A6D-41DB-B383-69DFC270B049}"/>
                </c:ext>
              </c:extLst>
            </c:dLbl>
            <c:dLbl>
              <c:idx val="2"/>
              <c:layout>
                <c:manualLayout>
                  <c:x val="-9.0476512277464522E-3"/>
                  <c:y val="-6.415954972485092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671164963843588"/>
                      <c:h val="0.117269912211052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1A6D-41DB-B383-69DFC270B049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1A6D-41DB-B383-69DFC270B0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Социальный найм и ордера</c:v>
                </c:pt>
                <c:pt idx="1">
                  <c:v>Служебный найм</c:v>
                </c:pt>
                <c:pt idx="2">
                  <c:v>Коммерческий найм</c:v>
                </c:pt>
                <c:pt idx="3">
                  <c:v>Маневренный фонд</c:v>
                </c:pt>
                <c:pt idx="4">
                  <c:v>Переселение граждан по договорам соц. найма</c:v>
                </c:pt>
                <c:pt idx="5">
                  <c:v>Специализированный жилищный фонд для детей сирот</c:v>
                </c:pt>
                <c:pt idx="6">
                  <c:v>Договор безвозмездного пользования</c:v>
                </c:pt>
              </c:strCache>
            </c:strRef>
          </c:cat>
          <c:val>
            <c:numRef>
              <c:f>Лист1!$B$2:$B$8</c:f>
              <c:numCache>
                <c:formatCode>#\ ##0.0\ </c:formatCode>
                <c:ptCount val="7"/>
                <c:pt idx="0">
                  <c:v>295</c:v>
                </c:pt>
                <c:pt idx="1">
                  <c:v>107</c:v>
                </c:pt>
                <c:pt idx="2">
                  <c:v>145</c:v>
                </c:pt>
                <c:pt idx="3">
                  <c:v>44</c:v>
                </c:pt>
                <c:pt idx="4">
                  <c:v>5</c:v>
                </c:pt>
                <c:pt idx="5">
                  <c:v>72</c:v>
                </c:pt>
                <c:pt idx="6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A6D-41DB-B383-69DFC270B04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722065837600588"/>
          <c:y val="7.0377103192077864E-2"/>
          <c:w val="0.54709457894508895"/>
          <c:h val="0.7506646548316336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Введение НИФЛ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276-4EEE-881A-277B2C07D58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276-4EEE-881A-277B2C07D58D}"/>
              </c:ext>
            </c:extLst>
          </c:dPt>
          <c:dPt>
            <c:idx val="2"/>
            <c:bubble3D val="0"/>
            <c:explosion val="22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276-4EEE-881A-277B2C07D58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594-4309-81ED-A08D2F24DB8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F594-4309-81ED-A08D2F24DB8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F594-4309-81ED-A08D2F24DB8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F594-4309-81ED-A08D2F24DB84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42662455358376"/>
                      <c:h val="0.117269912211052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276-4EEE-881A-277B2C07D58D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96058341731298"/>
                      <c:h val="0.142220957362340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5276-4EEE-881A-277B2C07D5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Социальный найм и ордера</c:v>
                </c:pt>
                <c:pt idx="1">
                  <c:v>Служебный найм</c:v>
                </c:pt>
                <c:pt idx="2">
                  <c:v>Коммерческий найм</c:v>
                </c:pt>
                <c:pt idx="3">
                  <c:v>Маневренный фонд</c:v>
                </c:pt>
                <c:pt idx="4">
                  <c:v>Специализированный жилищный фонд для детей сирот</c:v>
                </c:pt>
                <c:pt idx="5">
                  <c:v>Договор безвозмездного пользования</c:v>
                </c:pt>
                <c:pt idx="6">
                  <c:v>Пустующие жилые помещения</c:v>
                </c:pt>
              </c:strCache>
            </c:strRef>
          </c:cat>
          <c:val>
            <c:numRef>
              <c:f>Лист1!$B$2:$B$8</c:f>
              <c:numCache>
                <c:formatCode>#\ ##0.0\ </c:formatCode>
                <c:ptCount val="7"/>
                <c:pt idx="0">
                  <c:v>351</c:v>
                </c:pt>
                <c:pt idx="1">
                  <c:v>107</c:v>
                </c:pt>
                <c:pt idx="2">
                  <c:v>114</c:v>
                </c:pt>
                <c:pt idx="3">
                  <c:v>41</c:v>
                </c:pt>
                <c:pt idx="4">
                  <c:v>55</c:v>
                </c:pt>
                <c:pt idx="5">
                  <c:v>10</c:v>
                </c:pt>
                <c:pt idx="6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276-4EEE-881A-277B2C07D58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61846638208820093"/>
          <c:y val="2.851548017290036E-2"/>
          <c:w val="0.37717519867270699"/>
          <c:h val="0.967920084805487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Муниципальные контракты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</c:f>
              <c:strCache>
                <c:ptCount val="1"/>
                <c:pt idx="0">
                  <c:v>Общая сумма (млн.руб.)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135.5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4D-B64C-9D8C-DC1B177BDFC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</c:f>
              <c:strCache>
                <c:ptCount val="1"/>
                <c:pt idx="0">
                  <c:v>Общая сумма (млн.руб.)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205.3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4D-B64C-9D8C-DC1B177BDF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4180992"/>
        <c:axId val="154182784"/>
        <c:axId val="0"/>
      </c:bar3DChart>
      <c:catAx>
        <c:axId val="154180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2784"/>
        <c:crosses val="autoZero"/>
        <c:auto val="1"/>
        <c:lblAlgn val="ctr"/>
        <c:lblOffset val="100"/>
        <c:noMultiLvlLbl val="0"/>
      </c:catAx>
      <c:valAx>
        <c:axId val="154182784"/>
        <c:scaling>
          <c:orientation val="minMax"/>
          <c:max val="2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0992"/>
        <c:crosses val="autoZero"/>
        <c:crossBetween val="between"/>
        <c:majorUnit val="3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Ямочный ремонт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Объем работ (м2)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17350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1F-BE48-B56E-EF58B2C9FE7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Объем работ (м2)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1F-BE48-B56E-EF58B2C9FE7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</c:f>
              <c:strCache>
                <c:ptCount val="1"/>
                <c:pt idx="0">
                  <c:v>Объем работ (м2)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12575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1F-BE48-B56E-EF58B2C9FE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54814720"/>
        <c:axId val="154824704"/>
      </c:barChart>
      <c:catAx>
        <c:axId val="154814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824704"/>
        <c:crosses val="autoZero"/>
        <c:auto val="1"/>
        <c:lblAlgn val="ctr"/>
        <c:lblOffset val="100"/>
        <c:noMultiLvlLbl val="0"/>
      </c:catAx>
      <c:valAx>
        <c:axId val="1548247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814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5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634818373890296E-4"/>
          <c:y val="0.48671033455443141"/>
          <c:w val="0.46464976614238251"/>
          <c:h val="0.430661065973995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20182</c:v>
                </c:pt>
              </c:strCache>
            </c:strRef>
          </c:tx>
          <c:explosion val="19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Налог на прибыль</c:v>
                </c:pt>
                <c:pt idx="2">
                  <c:v>Акцизы </c:v>
                </c:pt>
                <c:pt idx="3">
                  <c:v>Государственная пошлина</c:v>
                </c:pt>
                <c:pt idx="4">
                  <c:v>Налоги на имущество</c:v>
                </c:pt>
                <c:pt idx="5">
                  <c:v>Налоги на совокупный доход</c:v>
                </c:pt>
                <c:pt idx="6">
                  <c:v>Доходы от муницип. имущества</c:v>
                </c:pt>
                <c:pt idx="7">
                  <c:v>Платежи при пользовании прир.ресурсами</c:v>
                </c:pt>
                <c:pt idx="8">
                  <c:v>Доходы от продажи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191.1</c:v>
                </c:pt>
                <c:pt idx="1">
                  <c:v>17</c:v>
                </c:pt>
                <c:pt idx="2">
                  <c:v>18.899999999999999</c:v>
                </c:pt>
                <c:pt idx="3">
                  <c:v>11.8</c:v>
                </c:pt>
                <c:pt idx="4">
                  <c:v>46.3</c:v>
                </c:pt>
                <c:pt idx="5">
                  <c:v>13.9</c:v>
                </c:pt>
                <c:pt idx="6">
                  <c:v>17.899999999999999</c:v>
                </c:pt>
                <c:pt idx="7">
                  <c:v>4.2</c:v>
                </c:pt>
                <c:pt idx="8">
                  <c:v>11.9</c:v>
                </c:pt>
                <c:pt idx="9">
                  <c:v>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19-448C-B7E9-ADDB1A94133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НДФЛ</c:v>
                </c:pt>
                <c:pt idx="1">
                  <c:v>Налог на прибыль</c:v>
                </c:pt>
                <c:pt idx="2">
                  <c:v>Акцизы </c:v>
                </c:pt>
                <c:pt idx="3">
                  <c:v>Государственная пошлина</c:v>
                </c:pt>
                <c:pt idx="4">
                  <c:v>Налоги на имущество</c:v>
                </c:pt>
                <c:pt idx="5">
                  <c:v>Налоги на совокупный доход</c:v>
                </c:pt>
                <c:pt idx="6">
                  <c:v>Доходы от муницип. имущества</c:v>
                </c:pt>
                <c:pt idx="7">
                  <c:v>Платежи при пользовании прир.ресурсами</c:v>
                </c:pt>
                <c:pt idx="8">
                  <c:v>Доходы от продажи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198.2</c:v>
                </c:pt>
                <c:pt idx="1">
                  <c:v>24.4</c:v>
                </c:pt>
                <c:pt idx="2">
                  <c:v>21.8</c:v>
                </c:pt>
                <c:pt idx="3">
                  <c:v>10.6</c:v>
                </c:pt>
                <c:pt idx="4">
                  <c:v>47</c:v>
                </c:pt>
                <c:pt idx="5">
                  <c:v>14.4</c:v>
                </c:pt>
                <c:pt idx="6">
                  <c:v>28.3</c:v>
                </c:pt>
                <c:pt idx="7">
                  <c:v>3.5</c:v>
                </c:pt>
                <c:pt idx="8">
                  <c:v>3.8</c:v>
                </c:pt>
                <c:pt idx="9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19-448C-B7E9-ADDB1A9413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3011720146352178"/>
          <c:y val="0.44690250288652339"/>
          <c:w val="0.46162835458825696"/>
          <c:h val="0.51644562342004507"/>
        </c:manualLayout>
      </c:layout>
      <c:overlay val="0"/>
      <c:txPr>
        <a:bodyPr/>
        <a:lstStyle/>
        <a:p>
          <a:pPr>
            <a:lnSpc>
              <a:spcPct val="100000"/>
            </a:lnSpc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653297449507221"/>
          <c:y val="0.45427833819381358"/>
          <c:w val="0.80877065657667324"/>
          <c:h val="0.426633799893624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 (профицит)</c:v>
                </c:pt>
              </c:strCache>
            </c:strRef>
          </c:tx>
          <c:spPr>
            <a:solidFill>
              <a:srgbClr val="B91713">
                <a:alpha val="93000"/>
              </a:srgbClr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D98B8B">
                  <a:alpha val="93000"/>
                </a:srgb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0-BB02-4708-BFC7-6DBF76E8974A}"/>
              </c:ext>
            </c:extLst>
          </c:dPt>
          <c:dPt>
            <c:idx val="1"/>
            <c:invertIfNegative val="0"/>
            <c:bubble3D val="0"/>
            <c:spPr>
              <a:solidFill>
                <a:srgbClr val="5C7F92">
                  <a:alpha val="93000"/>
                </a:srgbClr>
              </a:solidFill>
              <a:ln>
                <a:solidFill>
                  <a:schemeClr val="accent1">
                    <a:lumMod val="5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BB02-4708-BFC7-6DBF76E8974A}"/>
              </c:ext>
            </c:extLst>
          </c:dPt>
          <c:dPt>
            <c:idx val="2"/>
            <c:invertIfNegative val="0"/>
            <c:bubble3D val="0"/>
            <c:spPr>
              <a:solidFill>
                <a:srgbClr val="D98B8B">
                  <a:alpha val="93000"/>
                </a:srgb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BB02-4708-BFC7-6DBF76E8974A}"/>
              </c:ext>
            </c:extLst>
          </c:dPt>
          <c:dPt>
            <c:idx val="3"/>
            <c:invertIfNegative val="0"/>
            <c:bubble3D val="0"/>
            <c:spPr>
              <a:solidFill>
                <a:srgbClr val="D98B8B">
                  <a:alpha val="93000"/>
                </a:srgb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BB02-4708-BFC7-6DBF76E8974A}"/>
              </c:ext>
            </c:extLst>
          </c:dPt>
          <c:dPt>
            <c:idx val="4"/>
            <c:invertIfNegative val="0"/>
            <c:bubble3D val="0"/>
            <c:spPr>
              <a:solidFill>
                <a:srgbClr val="D98B8B">
                  <a:alpha val="93000"/>
                </a:srgb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4-BB02-4708-BFC7-6DBF76E8974A}"/>
              </c:ext>
            </c:extLst>
          </c:dPt>
          <c:dLbls>
            <c:dLbl>
              <c:idx val="0"/>
              <c:layout>
                <c:manualLayout>
                  <c:x val="4.3898058606689407E-4"/>
                  <c:y val="0.1777110837677051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-55,8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B02-4708-BFC7-6DBF76E8974A}"/>
                </c:ext>
              </c:extLst>
            </c:dLbl>
            <c:dLbl>
              <c:idx val="1"/>
              <c:layout>
                <c:manualLayout>
                  <c:x val="-4.2251603291487182E-3"/>
                  <c:y val="0.16145015085109554"/>
                </c:manualLayout>
              </c:layout>
              <c:tx>
                <c:rich>
                  <a:bodyPr/>
                  <a:lstStyle/>
                  <a:p>
                    <a:pPr>
                      <a:defRPr sz="1400" b="1" i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cs typeface="Times New Roman" pitchFamily="18" charset="0"/>
                      </a:defRPr>
                    </a:pPr>
                    <a:r>
                      <a:rPr lang="en-US" dirty="0" smtClean="0"/>
                      <a:t>-61,2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02-4708-BFC7-6DBF76E8974A}"/>
                </c:ext>
              </c:extLst>
            </c:dLbl>
            <c:dLbl>
              <c:idx val="2"/>
              <c:layout>
                <c:manualLayout>
                  <c:x val="8.0533914309565656E-3"/>
                  <c:y val="0.1777110837677051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-56,0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02-4708-BFC7-6DBF76E8974A}"/>
                </c:ext>
              </c:extLst>
            </c:dLbl>
            <c:dLbl>
              <c:idx val="3"/>
              <c:layout>
                <c:manualLayout>
                  <c:x val="-1.2717977334095257E-2"/>
                  <c:y val="-0.1247106456537632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+1,1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21567407660556"/>
                      <c:h val="0.104368301336561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BB02-4708-BFC7-6DBF76E8974A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B02-4708-BFC7-6DBF76E8974A}"/>
                </c:ext>
              </c:extLst>
            </c:dLbl>
            <c:dLbl>
              <c:idx val="5"/>
              <c:layout>
                <c:manualLayout>
                  <c:x val="0"/>
                  <c:y val="1.8283731610810424E-2"/>
                </c:manualLayout>
              </c:layout>
              <c:spPr/>
              <c:txPr>
                <a:bodyPr/>
                <a:lstStyle/>
                <a:p>
                  <a:pPr>
                    <a:defRPr sz="1400" b="1" i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B02-4708-BFC7-6DBF76E897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>
                    <a:solidFill>
                      <a:srgbClr val="C00000"/>
                    </a:solidFill>
                    <a:latin typeface="+mn-lt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-5.6</c:v>
                </c:pt>
                <c:pt idx="1">
                  <c:v>-5.6</c:v>
                </c:pt>
                <c:pt idx="2">
                  <c:v>-5.6</c:v>
                </c:pt>
                <c:pt idx="3">
                  <c:v>1.1000000000000001</c:v>
                </c:pt>
                <c:pt idx="4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B02-4708-BFC7-6DBF76E897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"/>
        <c:axId val="155804416"/>
        <c:axId val="155805952"/>
      </c:barChart>
      <c:catAx>
        <c:axId val="155804416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75000"/>
                  <a:alpha val="32000"/>
                </a:schemeClr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low"/>
        <c:spPr>
          <a:noFill/>
          <a:ln w="19050"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1000" i="0">
                <a:latin typeface="+mn-lt"/>
                <a:cs typeface="Times New Roman" pitchFamily="18" charset="0"/>
              </a:defRPr>
            </a:pPr>
            <a:endParaRPr lang="ru-RU"/>
          </a:p>
        </c:txPr>
        <c:crossAx val="155805952"/>
        <c:crosses val="autoZero"/>
        <c:auto val="1"/>
        <c:lblAlgn val="ctr"/>
        <c:lblOffset val="100"/>
        <c:noMultiLvlLbl val="0"/>
      </c:catAx>
      <c:valAx>
        <c:axId val="155805952"/>
        <c:scaling>
          <c:orientation val="minMax"/>
          <c:max val="3"/>
          <c:min val="-6"/>
        </c:scaling>
        <c:delete val="0"/>
        <c:axPos val="l"/>
        <c:majorGridlines>
          <c:spPr>
            <a:ln>
              <a:solidFill>
                <a:schemeClr val="bg1">
                  <a:lumMod val="75000"/>
                  <a:alpha val="54000"/>
                </a:schemeClr>
              </a:solidFill>
              <a:prstDash val="lgDash"/>
            </a:ln>
          </c:spPr>
        </c:majorGridlines>
        <c:numFmt formatCode="#\ ##0.0" sourceLinked="1"/>
        <c:majorTickMark val="out"/>
        <c:minorTickMark val="none"/>
        <c:tickLblPos val="nextTo"/>
        <c:spPr>
          <a:ln w="19050"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1000" i="0">
                <a:latin typeface="+mn-lt"/>
                <a:cs typeface="Times New Roman" pitchFamily="18" charset="0"/>
              </a:defRPr>
            </a:pPr>
            <a:endParaRPr lang="ru-RU"/>
          </a:p>
        </c:txPr>
        <c:crossAx val="155804416"/>
        <c:crosses val="autoZero"/>
        <c:crossBetween val="between"/>
        <c:majorUnit val="3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1.4067176767959242E-2"/>
          <c:y val="0"/>
          <c:w val="0.96574071950107798"/>
          <c:h val="0.88260606060606051"/>
        </c:manualLayout>
      </c:layout>
      <c:lineChart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ln>
              <a:solidFill>
                <a:srgbClr val="D98B8B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5.6970532358836833E-2"/>
                  <c:y val="-9.6677642567407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0E-44BB-90D8-0A97A13CD574}"/>
                </c:ext>
              </c:extLst>
            </c:dLbl>
            <c:dLbl>
              <c:idx val="1"/>
              <c:layout>
                <c:manualLayout>
                  <c:x val="-5.3221707974183768E-2"/>
                  <c:y val="-8.8004772130757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0E-44BB-90D8-0A97A13CD574}"/>
                </c:ext>
              </c:extLst>
            </c:dLbl>
            <c:dLbl>
              <c:idx val="2"/>
              <c:layout>
                <c:manualLayout>
                  <c:x val="-5.7391679078982592E-2"/>
                  <c:y val="-9.74736339775709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0E-44BB-90D8-0A97A13CD574}"/>
                </c:ext>
              </c:extLst>
            </c:dLbl>
            <c:dLbl>
              <c:idx val="3"/>
              <c:layout>
                <c:manualLayout>
                  <c:x val="-5.2988968997261014E-2"/>
                  <c:y val="-0.10109615843474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0E-44BB-90D8-0A97A13CD574}"/>
                </c:ext>
              </c:extLst>
            </c:dLbl>
            <c:dLbl>
              <c:idx val="4"/>
              <c:layout>
                <c:manualLayout>
                  <c:x val="-6.1618868404021455E-2"/>
                  <c:y val="-8.5405869720831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0E-44BB-90D8-0A97A13CD574}"/>
                </c:ext>
              </c:extLst>
            </c:dLbl>
            <c:dLbl>
              <c:idx val="5"/>
              <c:layout>
                <c:manualLayout>
                  <c:x val="-4.9486286055533721E-2"/>
                  <c:y val="-9.4629444046767472E-2"/>
                </c:manualLayout>
              </c:layout>
              <c:spPr/>
              <c:txPr>
                <a:bodyPr/>
                <a:lstStyle/>
                <a:p>
                  <a:pPr>
                    <a:defRPr sz="1200" b="1" i="1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0E-44BB-90D8-0A97A13CD574}"/>
                </c:ext>
              </c:extLst>
            </c:dLbl>
            <c:dLbl>
              <c:idx val="6"/>
              <c:layout>
                <c:manualLayout>
                  <c:x val="-6.3560421796224384E-2"/>
                  <c:y val="-7.87878787878787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40E-44BB-90D8-0A97A13CD574}"/>
                </c:ext>
              </c:extLst>
            </c:dLbl>
            <c:dLbl>
              <c:idx val="7"/>
              <c:layout>
                <c:manualLayout>
                  <c:x val="-3.0375703264248981E-2"/>
                  <c:y val="-7.8787878787878782E-2"/>
                </c:manualLayout>
              </c:layout>
              <c:spPr/>
              <c:txPr>
                <a:bodyPr/>
                <a:lstStyle/>
                <a:p>
                  <a:pPr>
                    <a:defRPr sz="1200" b="1" i="1">
                      <a:solidFill>
                        <a:schemeClr val="accent1">
                          <a:lumMod val="25000"/>
                        </a:schemeClr>
                      </a:solidFill>
                      <a:latin typeface="+mn-lt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0E-44BB-90D8-0A97A13CD5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1">
                    <a:solidFill>
                      <a:schemeClr val="tx2"/>
                    </a:solidFill>
                    <a:latin typeface="+mn-lt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55.8</c:v>
                </c:pt>
                <c:pt idx="1">
                  <c:v>61.2</c:v>
                </c:pt>
                <c:pt idx="2">
                  <c:v>56</c:v>
                </c:pt>
                <c:pt idx="3">
                  <c:v>55</c:v>
                </c:pt>
                <c:pt idx="4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340E-44BB-90D8-0A97A13CD5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5906432"/>
        <c:axId val="155907968"/>
      </c:lineChart>
      <c:catAx>
        <c:axId val="15590643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75000"/>
                  <a:alpha val="47000"/>
                </a:schemeClr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nextTo"/>
        <c:spPr>
          <a:ln w="12700"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1000" i="0">
                <a:latin typeface="+mn-lt"/>
                <a:cs typeface="Times New Roman" pitchFamily="18" charset="0"/>
              </a:defRPr>
            </a:pPr>
            <a:endParaRPr lang="ru-RU"/>
          </a:p>
        </c:txPr>
        <c:crossAx val="155907968"/>
        <c:crosses val="autoZero"/>
        <c:auto val="1"/>
        <c:lblAlgn val="ctr"/>
        <c:lblOffset val="100"/>
        <c:noMultiLvlLbl val="0"/>
      </c:catAx>
      <c:valAx>
        <c:axId val="155907968"/>
        <c:scaling>
          <c:orientation val="minMax"/>
          <c:max val="16"/>
        </c:scaling>
        <c:delete val="1"/>
        <c:axPos val="l"/>
        <c:majorGridlines>
          <c:spPr>
            <a:ln>
              <a:solidFill>
                <a:schemeClr val="bg1">
                  <a:lumMod val="75000"/>
                  <a:alpha val="41000"/>
                </a:schemeClr>
              </a:solidFill>
              <a:prstDash val="lgDash"/>
            </a:ln>
          </c:spPr>
        </c:majorGridlines>
        <c:numFmt formatCode="0%" sourceLinked="0"/>
        <c:majorTickMark val="out"/>
        <c:minorTickMark val="none"/>
        <c:tickLblPos val="none"/>
        <c:crossAx val="155906432"/>
        <c:crosses val="autoZero"/>
        <c:crossBetween val="between"/>
        <c:majorUnit val="4"/>
      </c:valAx>
    </c:plotArea>
    <c:legend>
      <c:legendPos val="r"/>
      <c:legendEntry>
        <c:idx val="0"/>
        <c:txPr>
          <a:bodyPr/>
          <a:lstStyle/>
          <a:p>
            <a:pPr>
              <a:defRPr sz="1200" i="1">
                <a:latin typeface="+mn-lt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4.8659456999089919E-2"/>
          <c:y val="3.4494541827518141E-2"/>
          <c:w val="0.1977562209994477"/>
          <c:h val="0.11013506883113243"/>
        </c:manualLayout>
      </c:layout>
      <c:overlay val="0"/>
      <c:txPr>
        <a:bodyPr/>
        <a:lstStyle/>
        <a:p>
          <a:pPr>
            <a:defRPr i="1"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4634664082371706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8984067865733376E-2"/>
          <c:y val="0.17369506084466718"/>
          <c:w val="0.95979354364370451"/>
          <c:h val="0.62825677154728132"/>
        </c:manualLayout>
      </c:layout>
      <c:bubbleChart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spPr>
            <a:ln>
              <a:solidFill>
                <a:srgbClr val="D98B8B"/>
              </a:solidFill>
            </a:ln>
          </c:spPr>
          <c:invertIfNegative val="0"/>
          <c:dLbls>
            <c:dLbl>
              <c:idx val="0"/>
              <c:layout>
                <c:manualLayout>
                  <c:x val="-6.0578620663662756E-2"/>
                  <c:y val="-0.2121212121212121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664-4437-8061-C051C007BF3E}"/>
                </c:ext>
              </c:extLst>
            </c:dLbl>
            <c:dLbl>
              <c:idx val="1"/>
              <c:layout>
                <c:manualLayout>
                  <c:x val="-5.8966341759668681E-2"/>
                  <c:y val="-0.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664-4437-8061-C051C007BF3E}"/>
                </c:ext>
              </c:extLst>
            </c:dLbl>
            <c:dLbl>
              <c:idx val="2"/>
              <c:layout>
                <c:manualLayout>
                  <c:x val="-5.7460325930669333E-2"/>
                  <c:y val="-0.1939393939393940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664-4437-8061-C051C007BF3E}"/>
                </c:ext>
              </c:extLst>
            </c:dLbl>
            <c:dLbl>
              <c:idx val="3"/>
              <c:layout>
                <c:manualLayout>
                  <c:x val="-5.7460325930669333E-2"/>
                  <c:y val="-0.1999999999999999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664-4437-8061-C051C007BF3E}"/>
                </c:ext>
              </c:extLst>
            </c:dLbl>
            <c:dLbl>
              <c:idx val="4"/>
              <c:layout>
                <c:manualLayout>
                  <c:x val="-6.5309019714047414E-2"/>
                  <c:y val="-0.2060606060606060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664-4437-8061-C051C007BF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xVal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xVal>
          <c:yVal>
            <c:numRef>
              <c:f>Лист1!$B$2:$B$6</c:f>
              <c:numCache>
                <c:formatCode>#\ ##0.0</c:formatCode>
                <c:ptCount val="5"/>
                <c:pt idx="0">
                  <c:v>2.1</c:v>
                </c:pt>
                <c:pt idx="1">
                  <c:v>3.1</c:v>
                </c:pt>
                <c:pt idx="2">
                  <c:v>4.8</c:v>
                </c:pt>
                <c:pt idx="3">
                  <c:v>0.1</c:v>
                </c:pt>
                <c:pt idx="4">
                  <c:v>0</c:v>
                </c:pt>
              </c:numCache>
            </c:numRef>
          </c:yVal>
          <c:bubbleSize>
            <c:numLit>
              <c:formatCode>General</c:formatCode>
              <c:ptCount val="5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</c:numLit>
          </c:bubbleSize>
          <c:bubble3D val="1"/>
          <c:extLst>
            <c:ext xmlns:c16="http://schemas.microsoft.com/office/drawing/2014/chart" uri="{C3380CC4-5D6E-409C-BE32-E72D297353CC}">
              <c16:uniqueId val="{00000008-9664-4437-8061-C051C007BF3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bubbleScale val="100"/>
        <c:showNegBubbles val="0"/>
        <c:axId val="155912832"/>
        <c:axId val="155939200"/>
      </c:bubbleChart>
      <c:valAx>
        <c:axId val="15591283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75000"/>
                  <a:alpha val="47000"/>
                </a:schemeClr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low"/>
        <c:spPr>
          <a:solidFill>
            <a:schemeClr val="bg2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1200" i="0" baseline="0">
                <a:latin typeface="+mn-lt"/>
                <a:cs typeface="Times New Roman" pitchFamily="18" charset="0"/>
              </a:defRPr>
            </a:pPr>
            <a:endParaRPr lang="ru-RU"/>
          </a:p>
        </c:txPr>
        <c:crossAx val="155939200"/>
        <c:crosses val="autoZero"/>
        <c:crossBetween val="midCat"/>
      </c:valAx>
      <c:valAx>
        <c:axId val="155939200"/>
        <c:scaling>
          <c:orientation val="minMax"/>
          <c:max val="1400"/>
          <c:min val="-400"/>
        </c:scaling>
        <c:delete val="1"/>
        <c:axPos val="l"/>
        <c:majorGridlines>
          <c:spPr>
            <a:ln>
              <a:solidFill>
                <a:schemeClr val="bg1">
                  <a:lumMod val="75000"/>
                  <a:alpha val="41000"/>
                </a:schemeClr>
              </a:solidFill>
              <a:prstDash val="lgDash"/>
            </a:ln>
          </c:spPr>
        </c:majorGridlines>
        <c:numFmt formatCode="#,##0.0" sourceLinked="0"/>
        <c:majorTickMark val="out"/>
        <c:minorTickMark val="none"/>
        <c:tickLblPos val="none"/>
        <c:crossAx val="155912832"/>
        <c:crosses val="autoZero"/>
        <c:crossBetween val="midCat"/>
        <c:majorUnit val="400"/>
      </c:valAx>
      <c:spPr>
        <a:gradFill>
          <a:gsLst>
            <a:gs pos="51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c:spPr>
    </c:plotArea>
    <c:legend>
      <c:legendPos val="r"/>
      <c:legendEntry>
        <c:idx val="0"/>
        <c:txPr>
          <a:bodyPr/>
          <a:lstStyle/>
          <a:p>
            <a:pPr>
              <a:defRPr sz="1200" i="1">
                <a:latin typeface="+mn-lt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9.4689006217212024E-4"/>
          <c:y val="0.67943402529229291"/>
          <c:w val="7.6329184801684061E-2"/>
          <c:h val="0.11997327606776426"/>
        </c:manualLayout>
      </c:layout>
      <c:overlay val="0"/>
      <c:txPr>
        <a:bodyPr/>
        <a:lstStyle/>
        <a:p>
          <a:pPr>
            <a:defRPr i="1">
              <a:latin typeface="+mn-lt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5E884D-0166-47F2-BEC0-AC0B7F18FADE}" type="doc">
      <dgm:prSet loTypeId="urn:microsoft.com/office/officeart/2005/8/layout/vList5" loCatId="list" qsTypeId="urn:microsoft.com/office/officeart/2005/8/quickstyle/3d3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8B9031FE-CC64-4445-A7BC-5D8DE11EE772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Меры социальной поддержки</a:t>
          </a:r>
          <a:endParaRPr lang="ru-RU" sz="14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553514B1-35B3-487B-8394-46C4456EF889}" type="parTrans" cxnId="{113AE090-B781-461E-BDDF-0A31FD9EF8EA}">
      <dgm:prSet/>
      <dgm:spPr/>
      <dgm:t>
        <a:bodyPr/>
        <a:lstStyle/>
        <a:p>
          <a:endParaRPr lang="ru-RU"/>
        </a:p>
      </dgm:t>
    </dgm:pt>
    <dgm:pt modelId="{55A5379F-D839-44D9-94CD-5BA0AF7E9A75}" type="sibTrans" cxnId="{113AE090-B781-461E-BDDF-0A31FD9EF8EA}">
      <dgm:prSet/>
      <dgm:spPr/>
      <dgm:t>
        <a:bodyPr/>
        <a:lstStyle/>
        <a:p>
          <a:endParaRPr lang="ru-RU"/>
        </a:p>
      </dgm:t>
    </dgm:pt>
    <dgm:pt modelId="{B19E1E74-7CF9-4C07-BC54-ECF3D2F35CAD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ФЕДЕРАЛЬНЫЕ</a:t>
          </a:r>
          <a:r>
            <a:rPr lang="ru-RU" sz="1400" b="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: 82,67 млн. руб. (5 894 чел.), </a:t>
          </a:r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A70E71AD-678C-4427-9082-40A0A80AC041}" type="parTrans" cxnId="{D18CD895-809C-45FE-A520-002EB2B01A04}">
      <dgm:prSet/>
      <dgm:spPr/>
      <dgm:t>
        <a:bodyPr/>
        <a:lstStyle/>
        <a:p>
          <a:endParaRPr lang="ru-RU"/>
        </a:p>
      </dgm:t>
    </dgm:pt>
    <dgm:pt modelId="{B2C6E09B-4020-46AD-A57F-47BA185DE7F7}" type="sibTrans" cxnId="{D18CD895-809C-45FE-A520-002EB2B01A04}">
      <dgm:prSet/>
      <dgm:spPr/>
      <dgm:t>
        <a:bodyPr/>
        <a:lstStyle/>
        <a:p>
          <a:endParaRPr lang="ru-RU"/>
        </a:p>
      </dgm:t>
    </dgm:pt>
    <dgm:pt modelId="{BBB746F2-3ED6-4100-9D03-AEEE65180A9B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Средства муниципального бюджета </a:t>
          </a:r>
        </a:p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(1 745,4 тыс. руб.) 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EDC78C0D-A210-47A0-B4AA-B865C31EF9C8}" type="parTrans" cxnId="{23DDD8F2-E509-4389-BDE8-E21C217C8E23}">
      <dgm:prSet/>
      <dgm:spPr/>
      <dgm:t>
        <a:bodyPr/>
        <a:lstStyle/>
        <a:p>
          <a:endParaRPr lang="ru-RU"/>
        </a:p>
      </dgm:t>
    </dgm:pt>
    <dgm:pt modelId="{6E447AEF-CAEE-4671-B276-0C18624F06E6}" type="sibTrans" cxnId="{23DDD8F2-E509-4389-BDE8-E21C217C8E23}">
      <dgm:prSet/>
      <dgm:spPr/>
      <dgm:t>
        <a:bodyPr/>
        <a:lstStyle/>
        <a:p>
          <a:endParaRPr lang="ru-RU"/>
        </a:p>
      </dgm:t>
    </dgm:pt>
    <dgm:pt modelId="{3BAFF9ED-0B07-4DB6-AF4D-DD880411137C}">
      <dgm:prSet phldrT="[Текст]" custT="1"/>
      <dgm:spPr/>
      <dgm:t>
        <a:bodyPr/>
        <a:lstStyle/>
        <a:p>
          <a:r>
            <a:rPr lang="ru-RU" sz="1400" b="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муниципальная пенсия: 1,2 млн. руб.,</a:t>
          </a:r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F0816953-18A3-4FED-876E-77B827410DAA}" type="parTrans" cxnId="{24F6FD65-1183-48F1-873D-9F42E59DF016}">
      <dgm:prSet/>
      <dgm:spPr/>
      <dgm:t>
        <a:bodyPr/>
        <a:lstStyle/>
        <a:p>
          <a:endParaRPr lang="ru-RU"/>
        </a:p>
      </dgm:t>
    </dgm:pt>
    <dgm:pt modelId="{E9EA51F5-A2F8-4966-9105-6343762D219E}" type="sibTrans" cxnId="{24F6FD65-1183-48F1-873D-9F42E59DF016}">
      <dgm:prSet/>
      <dgm:spPr/>
      <dgm:t>
        <a:bodyPr/>
        <a:lstStyle/>
        <a:p>
          <a:endParaRPr lang="ru-RU"/>
        </a:p>
      </dgm:t>
    </dgm:pt>
    <dgm:pt modelId="{45A14B88-04F7-4024-BD15-5F357468E883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Изменения в работе</a:t>
          </a:r>
          <a:endParaRPr lang="ru-RU" sz="14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E55427F4-BCF6-442F-8FB2-C5FBE5F0DAE7}" type="parTrans" cxnId="{B31B9074-890F-4955-BDF8-8F0C6E883A51}">
      <dgm:prSet/>
      <dgm:spPr/>
      <dgm:t>
        <a:bodyPr/>
        <a:lstStyle/>
        <a:p>
          <a:endParaRPr lang="ru-RU"/>
        </a:p>
      </dgm:t>
    </dgm:pt>
    <dgm:pt modelId="{AA6AB476-557B-4DF9-BFD0-61EFB38ABD5E}" type="sibTrans" cxnId="{B31B9074-890F-4955-BDF8-8F0C6E883A51}">
      <dgm:prSet/>
      <dgm:spPr/>
      <dgm:t>
        <a:bodyPr/>
        <a:lstStyle/>
        <a:p>
          <a:endParaRPr lang="ru-RU"/>
        </a:p>
      </dgm:t>
    </dgm:pt>
    <dgm:pt modelId="{BF7E3431-F00A-461C-9355-685704B3EAB6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Поэтапное прекращение деятельности в муниципалитете.</a:t>
          </a:r>
          <a:endParaRPr lang="ru-RU" sz="14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9425F225-E099-4D01-8E3D-3C4E9396D39B}" type="parTrans" cxnId="{F992D74E-B9B2-4C98-8920-D32AC4BF4106}">
      <dgm:prSet/>
      <dgm:spPr/>
      <dgm:t>
        <a:bodyPr/>
        <a:lstStyle/>
        <a:p>
          <a:endParaRPr lang="ru-RU"/>
        </a:p>
      </dgm:t>
    </dgm:pt>
    <dgm:pt modelId="{ABB5F67B-010B-4474-989F-71958E140E35}" type="sibTrans" cxnId="{F992D74E-B9B2-4C98-8920-D32AC4BF4106}">
      <dgm:prSet/>
      <dgm:spPr/>
      <dgm:t>
        <a:bodyPr/>
        <a:lstStyle/>
        <a:p>
          <a:endParaRPr lang="ru-RU"/>
        </a:p>
      </dgm:t>
    </dgm:pt>
    <dgm:pt modelId="{DA2BA478-837D-4AE3-964C-080D693E4261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1.01.2020 года функционирование управления социальной защиты и всех сотрудников в </a:t>
          </a:r>
          <a:r>
            <a:rPr lang="ru-RU" sz="1400" b="1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статусе краевого учреждения</a:t>
          </a:r>
          <a:endParaRPr lang="ru-RU" sz="1400" b="1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FD1FB007-BDC7-415A-9276-BACC685D0BBD}" type="parTrans" cxnId="{279DA61F-E6FD-4655-9120-8796C8C10525}">
      <dgm:prSet/>
      <dgm:spPr/>
      <dgm:t>
        <a:bodyPr/>
        <a:lstStyle/>
        <a:p>
          <a:endParaRPr lang="ru-RU"/>
        </a:p>
      </dgm:t>
    </dgm:pt>
    <dgm:pt modelId="{A8BFE19C-77ED-4FF0-9147-EFEBB67D6DA1}" type="sibTrans" cxnId="{279DA61F-E6FD-4655-9120-8796C8C10525}">
      <dgm:prSet/>
      <dgm:spPr/>
      <dgm:t>
        <a:bodyPr/>
        <a:lstStyle/>
        <a:p>
          <a:endParaRPr lang="ru-RU"/>
        </a:p>
      </dgm:t>
    </dgm:pt>
    <dgm:pt modelId="{4950E55C-A2EB-445F-9DCC-27128F68CCFA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 1.01.2020 </a:t>
          </a:r>
          <a:r>
            <a:rPr lang="ru-RU" sz="1400" b="1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муниципальные услуги:                                                                                      -признание граждан малоимущими,                                                                                                     -назначение и выплата муниципальных пенсий.</a:t>
          </a:r>
          <a:endParaRPr lang="ru-RU" sz="1400" b="1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241E20C8-A47F-49DC-AD32-3F359C98F3FA}" type="parTrans" cxnId="{28B36CF9-799F-42A0-95C6-10406D05665E}">
      <dgm:prSet/>
      <dgm:spPr/>
      <dgm:t>
        <a:bodyPr/>
        <a:lstStyle/>
        <a:p>
          <a:endParaRPr lang="ru-RU"/>
        </a:p>
      </dgm:t>
    </dgm:pt>
    <dgm:pt modelId="{0947E118-EC37-4291-99B4-140591DAE39D}" type="sibTrans" cxnId="{28B36CF9-799F-42A0-95C6-10406D05665E}">
      <dgm:prSet/>
      <dgm:spPr/>
      <dgm:t>
        <a:bodyPr/>
        <a:lstStyle/>
        <a:p>
          <a:endParaRPr lang="ru-RU"/>
        </a:p>
      </dgm:t>
    </dgm:pt>
    <dgm:pt modelId="{07A09CEF-5CEE-46F9-8101-A4DE4BF60E4B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КРАЕВЫЕ</a:t>
          </a:r>
          <a:r>
            <a:rPr lang="ru-RU" sz="1400" b="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: 343,5 млн. руб., </a:t>
          </a:r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7D34AB49-8BC9-4923-9A5C-3BC391EDDF70}" type="parTrans" cxnId="{54C0514F-5489-4425-B9FB-01AA296AE86F}">
      <dgm:prSet/>
      <dgm:spPr/>
      <dgm:t>
        <a:bodyPr/>
        <a:lstStyle/>
        <a:p>
          <a:endParaRPr lang="ru-RU"/>
        </a:p>
      </dgm:t>
    </dgm:pt>
    <dgm:pt modelId="{5219361C-6663-40D5-912E-79B30941A13B}" type="sibTrans" cxnId="{54C0514F-5489-4425-B9FB-01AA296AE86F}">
      <dgm:prSet/>
      <dgm:spPr/>
      <dgm:t>
        <a:bodyPr/>
        <a:lstStyle/>
        <a:p>
          <a:endParaRPr lang="ru-RU"/>
        </a:p>
      </dgm:t>
    </dgm:pt>
    <dgm:pt modelId="{C8F3AE2E-1009-48F9-B0FA-2E509BD0A1DB}">
      <dgm:prSet phldrT="[Текст]" custT="1"/>
      <dgm:spPr/>
      <dgm:t>
        <a:bodyPr/>
        <a:lstStyle/>
        <a:p>
          <a:r>
            <a:rPr lang="ru-RU" sz="1400" b="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 льготы почётным гражданам: 358,4 тыс. руб. , </a:t>
          </a:r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F30F8E2A-999C-47D5-90C8-64D4DFD1418B}" type="parTrans" cxnId="{D576BFF3-5FE8-423F-9CD2-DD57E41CEE3F}">
      <dgm:prSet/>
      <dgm:spPr/>
      <dgm:t>
        <a:bodyPr/>
        <a:lstStyle/>
        <a:p>
          <a:endParaRPr lang="ru-RU"/>
        </a:p>
      </dgm:t>
    </dgm:pt>
    <dgm:pt modelId="{C4E532A4-C221-4D03-BE6D-35812832B12A}" type="sibTrans" cxnId="{D576BFF3-5FE8-423F-9CD2-DD57E41CEE3F}">
      <dgm:prSet/>
      <dgm:spPr/>
      <dgm:t>
        <a:bodyPr/>
        <a:lstStyle/>
        <a:p>
          <a:endParaRPr lang="ru-RU"/>
        </a:p>
      </dgm:t>
    </dgm:pt>
    <dgm:pt modelId="{3172A50D-C4B5-4A7B-80F2-8EB596828D0D}">
      <dgm:prSet phldrT="[Текст]" custT="1"/>
      <dgm:spPr/>
      <dgm:t>
        <a:bodyPr/>
        <a:lstStyle/>
        <a:p>
          <a:r>
            <a:rPr lang="ru-RU" sz="1400" b="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помощь в оформлении документов: 19,4 тыс. руб., </a:t>
          </a:r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C2CB1ADB-318D-46C6-94D4-26DFC33A1EE9}" type="parTrans" cxnId="{0203A169-E2D4-487D-BA59-95378194C650}">
      <dgm:prSet/>
      <dgm:spPr/>
      <dgm:t>
        <a:bodyPr/>
        <a:lstStyle/>
        <a:p>
          <a:endParaRPr lang="ru-RU"/>
        </a:p>
      </dgm:t>
    </dgm:pt>
    <dgm:pt modelId="{62CE5B0B-D193-4F3A-B8AE-855CD359854A}" type="sibTrans" cxnId="{0203A169-E2D4-487D-BA59-95378194C650}">
      <dgm:prSet/>
      <dgm:spPr/>
      <dgm:t>
        <a:bodyPr/>
        <a:lstStyle/>
        <a:p>
          <a:endParaRPr lang="ru-RU"/>
        </a:p>
      </dgm:t>
    </dgm:pt>
    <dgm:pt modelId="{C60BEF15-7E44-4E1E-AF4B-3F5BFE2A197E}">
      <dgm:prSet phldrT="[Текст]" custT="1"/>
      <dgm:spPr/>
      <dgm:t>
        <a:bodyPr/>
        <a:lstStyle/>
        <a:p>
          <a:r>
            <a:rPr lang="ru-RU" sz="1400" b="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летняя занятость детей на базе КЦСО: 71,1 тыс. руб., спартакиада среди семей, находящихся в СОП: 12,00тыс. руб.,</a:t>
          </a:r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D21A7C83-241D-4317-8B13-45DBEBF4D24D}" type="parTrans" cxnId="{DAA2C265-A541-49C6-AAAD-4F52F568C846}">
      <dgm:prSet/>
      <dgm:spPr/>
      <dgm:t>
        <a:bodyPr/>
        <a:lstStyle/>
        <a:p>
          <a:endParaRPr lang="ru-RU"/>
        </a:p>
      </dgm:t>
    </dgm:pt>
    <dgm:pt modelId="{DE20C95C-E25B-4773-977F-E6D7F24511BF}" type="sibTrans" cxnId="{DAA2C265-A541-49C6-AAAD-4F52F568C846}">
      <dgm:prSet/>
      <dgm:spPr/>
      <dgm:t>
        <a:bodyPr/>
        <a:lstStyle/>
        <a:p>
          <a:endParaRPr lang="ru-RU"/>
        </a:p>
      </dgm:t>
    </dgm:pt>
    <dgm:pt modelId="{78AA0BE5-723D-40DC-973F-EEC0787B5AC3}">
      <dgm:prSet phldrT="[Текст]" custT="1"/>
      <dgm:spPr/>
      <dgm:t>
        <a:bodyPr/>
        <a:lstStyle/>
        <a:p>
          <a:r>
            <a:rPr lang="ru-RU" sz="1400" b="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 прочие мероприятия 84,5 тыс. руб.</a:t>
          </a:r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4FA29E22-2DDC-433F-8EDD-EB5A15BB49D8}" type="parTrans" cxnId="{E7419D92-233D-4C1F-A742-E5E952A11ABA}">
      <dgm:prSet/>
      <dgm:spPr/>
      <dgm:t>
        <a:bodyPr/>
        <a:lstStyle/>
        <a:p>
          <a:endParaRPr lang="ru-RU"/>
        </a:p>
      </dgm:t>
    </dgm:pt>
    <dgm:pt modelId="{1DC527B6-08B4-4A9B-8A33-38F0D2855CCB}" type="sibTrans" cxnId="{E7419D92-233D-4C1F-A742-E5E952A11ABA}">
      <dgm:prSet/>
      <dgm:spPr/>
      <dgm:t>
        <a:bodyPr/>
        <a:lstStyle/>
        <a:p>
          <a:endParaRPr lang="ru-RU"/>
        </a:p>
      </dgm:t>
    </dgm:pt>
    <dgm:pt modelId="{D7EC0ACB-5EB4-4414-8E04-2DF4EB63C981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Всего средств: 426,2 </a:t>
          </a:r>
          <a:r>
            <a:rPr lang="ru-RU" sz="1800" b="1" dirty="0" err="1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млн.руб</a:t>
          </a:r>
          <a:r>
            <a:rPr lang="ru-RU" sz="1800" b="1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.</a:t>
          </a:r>
          <a:endParaRPr lang="ru-RU" sz="1800" b="1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0763DE29-8948-4F37-80CD-6BCED6E6BDB9}" type="parTrans" cxnId="{9D7CE6AE-012D-4836-A41D-4879606E643E}">
      <dgm:prSet/>
      <dgm:spPr/>
      <dgm:t>
        <a:bodyPr/>
        <a:lstStyle/>
        <a:p>
          <a:endParaRPr lang="ru-RU"/>
        </a:p>
      </dgm:t>
    </dgm:pt>
    <dgm:pt modelId="{B59E0167-9B66-4254-8D64-7BD1168446F0}" type="sibTrans" cxnId="{9D7CE6AE-012D-4836-A41D-4879606E643E}">
      <dgm:prSet/>
      <dgm:spPr/>
      <dgm:t>
        <a:bodyPr/>
        <a:lstStyle/>
        <a:p>
          <a:endParaRPr lang="ru-RU"/>
        </a:p>
      </dgm:t>
    </dgm:pt>
    <dgm:pt modelId="{19CF72CE-2816-473A-91DB-EC9504CFD38D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МУНИЦИПАЛЬНЫЕ</a:t>
          </a:r>
          <a:r>
            <a:rPr lang="ru-RU" sz="1400" b="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: 1,75 млн. руб.</a:t>
          </a:r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9C102BE8-7404-4F34-88B5-C00AF59D947A}" type="parTrans" cxnId="{E777DA16-7EFC-489F-9A2E-4968FD0632C4}">
      <dgm:prSet/>
      <dgm:spPr/>
      <dgm:t>
        <a:bodyPr/>
        <a:lstStyle/>
        <a:p>
          <a:endParaRPr lang="ru-RU"/>
        </a:p>
      </dgm:t>
    </dgm:pt>
    <dgm:pt modelId="{61D582F5-A1D5-42E4-9F38-470CC1E5C4CB}" type="sibTrans" cxnId="{E777DA16-7EFC-489F-9A2E-4968FD0632C4}">
      <dgm:prSet/>
      <dgm:spPr/>
      <dgm:t>
        <a:bodyPr/>
        <a:lstStyle/>
        <a:p>
          <a:endParaRPr lang="ru-RU"/>
        </a:p>
      </dgm:t>
    </dgm:pt>
    <dgm:pt modelId="{F0D7DE70-E7F3-4074-9525-701A30D71974}">
      <dgm:prSet phldrT="[Текст]" custT="1"/>
      <dgm:spPr/>
      <dgm:t>
        <a:bodyPr/>
        <a:lstStyle/>
        <a:p>
          <a:r>
            <a:rPr lang="ru-RU" sz="14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Закон Красноярского края от 04.06.2019 №7-2828</a:t>
          </a:r>
          <a:endParaRPr lang="ru-RU" sz="14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B2289218-7F96-4892-B91B-308484D1F215}" type="parTrans" cxnId="{F14697FA-5ED5-49D5-8A4F-F75535AEB570}">
      <dgm:prSet/>
      <dgm:spPr/>
      <dgm:t>
        <a:bodyPr/>
        <a:lstStyle/>
        <a:p>
          <a:endParaRPr lang="ru-RU"/>
        </a:p>
      </dgm:t>
    </dgm:pt>
    <dgm:pt modelId="{67473E94-7669-4E17-A3CD-C36673F15F11}" type="sibTrans" cxnId="{F14697FA-5ED5-49D5-8A4F-F75535AEB570}">
      <dgm:prSet/>
      <dgm:spPr/>
      <dgm:t>
        <a:bodyPr/>
        <a:lstStyle/>
        <a:p>
          <a:endParaRPr lang="ru-RU"/>
        </a:p>
      </dgm:t>
    </dgm:pt>
    <dgm:pt modelId="{B5822886-E632-479E-A4DC-E635376DFE35}" type="pres">
      <dgm:prSet presAssocID="{E65E884D-0166-47F2-BEC0-AC0B7F18FAD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4562A9-06E3-4E1C-9BB3-83751EB6EC0E}" type="pres">
      <dgm:prSet presAssocID="{8B9031FE-CC64-4445-A7BC-5D8DE11EE772}" presName="linNode" presStyleCnt="0"/>
      <dgm:spPr/>
      <dgm:t>
        <a:bodyPr/>
        <a:lstStyle/>
        <a:p>
          <a:endParaRPr lang="ru-RU"/>
        </a:p>
      </dgm:t>
    </dgm:pt>
    <dgm:pt modelId="{D544C308-A23E-4AF9-802E-6C9D17B7E55C}" type="pres">
      <dgm:prSet presAssocID="{8B9031FE-CC64-4445-A7BC-5D8DE11EE772}" presName="parentText" presStyleLbl="node1" presStyleIdx="0" presStyleCnt="3" custScaleX="37002" custScaleY="39887" custLinFactNeighborX="8623" custLinFactNeighborY="325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88582-DF7F-41DC-BBC3-2A6242D56298}" type="pres">
      <dgm:prSet presAssocID="{8B9031FE-CC64-4445-A7BC-5D8DE11EE772}" presName="descendantText" presStyleLbl="alignAccFollowNode1" presStyleIdx="0" presStyleCnt="3" custScaleX="109792" custScaleY="51158" custLinFactNeighborX="17223" custLinFactNeighborY="3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00B686-4114-4FD9-961F-46134BC9E1FD}" type="pres">
      <dgm:prSet presAssocID="{55A5379F-D839-44D9-94CD-5BA0AF7E9A75}" presName="sp" presStyleCnt="0"/>
      <dgm:spPr/>
      <dgm:t>
        <a:bodyPr/>
        <a:lstStyle/>
        <a:p>
          <a:endParaRPr lang="ru-RU"/>
        </a:p>
      </dgm:t>
    </dgm:pt>
    <dgm:pt modelId="{F80EA140-52FF-41F5-B2B0-B59EDE82FA3A}" type="pres">
      <dgm:prSet presAssocID="{BBB746F2-3ED6-4100-9D03-AEEE65180A9B}" presName="linNode" presStyleCnt="0"/>
      <dgm:spPr/>
      <dgm:t>
        <a:bodyPr/>
        <a:lstStyle/>
        <a:p>
          <a:endParaRPr lang="ru-RU"/>
        </a:p>
      </dgm:t>
    </dgm:pt>
    <dgm:pt modelId="{51ABB545-57A4-4B4F-BB6E-BCE8EE5B79FE}" type="pres">
      <dgm:prSet presAssocID="{BBB746F2-3ED6-4100-9D03-AEEE65180A9B}" presName="parentText" presStyleLbl="node1" presStyleIdx="1" presStyleCnt="3" custScaleX="39502" custScaleY="43026" custLinFactNeighborX="8328" custLinFactNeighborY="19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93178-6D8B-42B3-9B70-D584B0240B07}" type="pres">
      <dgm:prSet presAssocID="{BBB746F2-3ED6-4100-9D03-AEEE65180A9B}" presName="descendantText" presStyleLbl="alignAccFollowNode1" presStyleIdx="1" presStyleCnt="3" custScaleX="106551" custScaleY="60256" custLinFactNeighborX="17950" custLinFactNeighborY="6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61761-E513-4786-9526-1EC201D1847D}" type="pres">
      <dgm:prSet presAssocID="{6E447AEF-CAEE-4671-B276-0C18624F06E6}" presName="sp" presStyleCnt="0"/>
      <dgm:spPr/>
      <dgm:t>
        <a:bodyPr/>
        <a:lstStyle/>
        <a:p>
          <a:endParaRPr lang="ru-RU"/>
        </a:p>
      </dgm:t>
    </dgm:pt>
    <dgm:pt modelId="{20E822CE-A3E4-4B0E-A454-A41C2842C151}" type="pres">
      <dgm:prSet presAssocID="{45A14B88-04F7-4024-BD15-5F357468E883}" presName="linNode" presStyleCnt="0"/>
      <dgm:spPr/>
      <dgm:t>
        <a:bodyPr/>
        <a:lstStyle/>
        <a:p>
          <a:endParaRPr lang="ru-RU"/>
        </a:p>
      </dgm:t>
    </dgm:pt>
    <dgm:pt modelId="{4C49B451-7ABB-40C7-811B-036550769394}" type="pres">
      <dgm:prSet presAssocID="{45A14B88-04F7-4024-BD15-5F357468E883}" presName="parentText" presStyleLbl="node1" presStyleIdx="2" presStyleCnt="3" custScaleX="39632" custScaleY="43757" custLinFactNeighborX="8328" custLinFactNeighborY="11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8D4117-F032-4C6E-ACEB-6921BFB10687}" type="pres">
      <dgm:prSet presAssocID="{45A14B88-04F7-4024-BD15-5F357468E883}" presName="descendantText" presStyleLbl="alignAccFollowNode1" presStyleIdx="2" presStyleCnt="3" custScaleX="109946" custScaleY="54961" custLinFactNeighborX="14831" custLinFactNeighborY="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C2B7E4-74B2-4D35-ABB0-59A9E391AFAD}" type="presOf" srcId="{D7EC0ACB-5EB4-4414-8E04-2DF4EB63C981}" destId="{CF688582-DF7F-41DC-BBC3-2A6242D56298}" srcOrd="0" destOrd="0" presId="urn:microsoft.com/office/officeart/2005/8/layout/vList5"/>
    <dgm:cxn modelId="{34093ED5-BF81-44A8-A917-D8E2343C50AD}" type="presOf" srcId="{19CF72CE-2816-473A-91DB-EC9504CFD38D}" destId="{CF688582-DF7F-41DC-BBC3-2A6242D56298}" srcOrd="0" destOrd="3" presId="urn:microsoft.com/office/officeart/2005/8/layout/vList5"/>
    <dgm:cxn modelId="{DAA2C265-A541-49C6-AAAD-4F52F568C846}" srcId="{BBB746F2-3ED6-4100-9D03-AEEE65180A9B}" destId="{C60BEF15-7E44-4E1E-AF4B-3F5BFE2A197E}" srcOrd="3" destOrd="0" parTransId="{D21A7C83-241D-4317-8B13-45DBEBF4D24D}" sibTransId="{DE20C95C-E25B-4773-977F-E6D7F24511BF}"/>
    <dgm:cxn modelId="{76BC7486-0611-4DAA-BCCB-9E01315FD62A}" type="presOf" srcId="{DA2BA478-837D-4AE3-964C-080D693E4261}" destId="{EE8D4117-F032-4C6E-ACEB-6921BFB10687}" srcOrd="0" destOrd="2" presId="urn:microsoft.com/office/officeart/2005/8/layout/vList5"/>
    <dgm:cxn modelId="{E7419D92-233D-4C1F-A742-E5E952A11ABA}" srcId="{BBB746F2-3ED6-4100-9D03-AEEE65180A9B}" destId="{78AA0BE5-723D-40DC-973F-EEC0787B5AC3}" srcOrd="4" destOrd="0" parTransId="{4FA29E22-2DDC-433F-8EDD-EB5A15BB49D8}" sibTransId="{1DC527B6-08B4-4A9B-8A33-38F0D2855CCB}"/>
    <dgm:cxn modelId="{066DE7E4-D0B2-4EBF-992F-6D52209F2CB4}" type="presOf" srcId="{07A09CEF-5CEE-46F9-8101-A4DE4BF60E4B}" destId="{CF688582-DF7F-41DC-BBC3-2A6242D56298}" srcOrd="0" destOrd="2" presId="urn:microsoft.com/office/officeart/2005/8/layout/vList5"/>
    <dgm:cxn modelId="{1CE99E6A-1F54-4480-910E-B418E8EAAABE}" type="presOf" srcId="{F0D7DE70-E7F3-4074-9525-701A30D71974}" destId="{EE8D4117-F032-4C6E-ACEB-6921BFB10687}" srcOrd="0" destOrd="0" presId="urn:microsoft.com/office/officeart/2005/8/layout/vList5"/>
    <dgm:cxn modelId="{F992D74E-B9B2-4C98-8920-D32AC4BF4106}" srcId="{45A14B88-04F7-4024-BD15-5F357468E883}" destId="{BF7E3431-F00A-461C-9355-685704B3EAB6}" srcOrd="1" destOrd="0" parTransId="{9425F225-E099-4D01-8E3D-3C4E9396D39B}" sibTransId="{ABB5F67B-010B-4474-989F-71958E140E35}"/>
    <dgm:cxn modelId="{F14697FA-5ED5-49D5-8A4F-F75535AEB570}" srcId="{45A14B88-04F7-4024-BD15-5F357468E883}" destId="{F0D7DE70-E7F3-4074-9525-701A30D71974}" srcOrd="0" destOrd="0" parTransId="{B2289218-7F96-4892-B91B-308484D1F215}" sibTransId="{67473E94-7669-4E17-A3CD-C36673F15F11}"/>
    <dgm:cxn modelId="{23DDD8F2-E509-4389-BDE8-E21C217C8E23}" srcId="{E65E884D-0166-47F2-BEC0-AC0B7F18FADE}" destId="{BBB746F2-3ED6-4100-9D03-AEEE65180A9B}" srcOrd="1" destOrd="0" parTransId="{EDC78C0D-A210-47A0-B4AA-B865C31EF9C8}" sibTransId="{6E447AEF-CAEE-4671-B276-0C18624F06E6}"/>
    <dgm:cxn modelId="{9D7CE6AE-012D-4836-A41D-4879606E643E}" srcId="{8B9031FE-CC64-4445-A7BC-5D8DE11EE772}" destId="{D7EC0ACB-5EB4-4414-8E04-2DF4EB63C981}" srcOrd="0" destOrd="0" parTransId="{0763DE29-8948-4F37-80CD-6BCED6E6BDB9}" sibTransId="{B59E0167-9B66-4254-8D64-7BD1168446F0}"/>
    <dgm:cxn modelId="{87568935-3120-4AB5-B36D-5617B7A8F7C4}" type="presOf" srcId="{BF7E3431-F00A-461C-9355-685704B3EAB6}" destId="{EE8D4117-F032-4C6E-ACEB-6921BFB10687}" srcOrd="0" destOrd="1" presId="urn:microsoft.com/office/officeart/2005/8/layout/vList5"/>
    <dgm:cxn modelId="{AFB883B7-7BBA-45FF-971F-72F04FFF1EFA}" type="presOf" srcId="{C60BEF15-7E44-4E1E-AF4B-3F5BFE2A197E}" destId="{3C493178-6D8B-42B3-9B70-D584B0240B07}" srcOrd="0" destOrd="3" presId="urn:microsoft.com/office/officeart/2005/8/layout/vList5"/>
    <dgm:cxn modelId="{D18CD895-809C-45FE-A520-002EB2B01A04}" srcId="{8B9031FE-CC64-4445-A7BC-5D8DE11EE772}" destId="{B19E1E74-7CF9-4C07-BC54-ECF3D2F35CAD}" srcOrd="1" destOrd="0" parTransId="{A70E71AD-678C-4427-9082-40A0A80AC041}" sibTransId="{B2C6E09B-4020-46AD-A57F-47BA185DE7F7}"/>
    <dgm:cxn modelId="{576803F8-1CB1-4B3A-A602-348456B1EA5B}" type="presOf" srcId="{78AA0BE5-723D-40DC-973F-EEC0787B5AC3}" destId="{3C493178-6D8B-42B3-9B70-D584B0240B07}" srcOrd="0" destOrd="4" presId="urn:microsoft.com/office/officeart/2005/8/layout/vList5"/>
    <dgm:cxn modelId="{113AE090-B781-461E-BDDF-0A31FD9EF8EA}" srcId="{E65E884D-0166-47F2-BEC0-AC0B7F18FADE}" destId="{8B9031FE-CC64-4445-A7BC-5D8DE11EE772}" srcOrd="0" destOrd="0" parTransId="{553514B1-35B3-487B-8394-46C4456EF889}" sibTransId="{55A5379F-D839-44D9-94CD-5BA0AF7E9A75}"/>
    <dgm:cxn modelId="{51FF9CEA-EF02-4751-8A0F-FC5DBB9DDC93}" type="presOf" srcId="{45A14B88-04F7-4024-BD15-5F357468E883}" destId="{4C49B451-7ABB-40C7-811B-036550769394}" srcOrd="0" destOrd="0" presId="urn:microsoft.com/office/officeart/2005/8/layout/vList5"/>
    <dgm:cxn modelId="{64797460-08C2-4C9C-9D40-1C280580ACDD}" type="presOf" srcId="{3172A50D-C4B5-4A7B-80F2-8EB596828D0D}" destId="{3C493178-6D8B-42B3-9B70-D584B0240B07}" srcOrd="0" destOrd="2" presId="urn:microsoft.com/office/officeart/2005/8/layout/vList5"/>
    <dgm:cxn modelId="{487F4AB7-DAA9-463C-9345-BAA33676716D}" type="presOf" srcId="{8B9031FE-CC64-4445-A7BC-5D8DE11EE772}" destId="{D544C308-A23E-4AF9-802E-6C9D17B7E55C}" srcOrd="0" destOrd="0" presId="urn:microsoft.com/office/officeart/2005/8/layout/vList5"/>
    <dgm:cxn modelId="{0751D6B9-87C3-45DB-A110-087190617DEE}" type="presOf" srcId="{4950E55C-A2EB-445F-9DCC-27128F68CCFA}" destId="{EE8D4117-F032-4C6E-ACEB-6921BFB10687}" srcOrd="0" destOrd="3" presId="urn:microsoft.com/office/officeart/2005/8/layout/vList5"/>
    <dgm:cxn modelId="{A893C85F-9368-4375-99D0-41B249F3C8E7}" type="presOf" srcId="{BBB746F2-3ED6-4100-9D03-AEEE65180A9B}" destId="{51ABB545-57A4-4B4F-BB6E-BCE8EE5B79FE}" srcOrd="0" destOrd="0" presId="urn:microsoft.com/office/officeart/2005/8/layout/vList5"/>
    <dgm:cxn modelId="{0203A169-E2D4-487D-BA59-95378194C650}" srcId="{BBB746F2-3ED6-4100-9D03-AEEE65180A9B}" destId="{3172A50D-C4B5-4A7B-80F2-8EB596828D0D}" srcOrd="2" destOrd="0" parTransId="{C2CB1ADB-318D-46C6-94D4-26DFC33A1EE9}" sibTransId="{62CE5B0B-D193-4F3A-B8AE-855CD359854A}"/>
    <dgm:cxn modelId="{D576BFF3-5FE8-423F-9CD2-DD57E41CEE3F}" srcId="{BBB746F2-3ED6-4100-9D03-AEEE65180A9B}" destId="{C8F3AE2E-1009-48F9-B0FA-2E509BD0A1DB}" srcOrd="1" destOrd="0" parTransId="{F30F8E2A-999C-47D5-90C8-64D4DFD1418B}" sibTransId="{C4E532A4-C221-4D03-BE6D-35812832B12A}"/>
    <dgm:cxn modelId="{28B36CF9-799F-42A0-95C6-10406D05665E}" srcId="{45A14B88-04F7-4024-BD15-5F357468E883}" destId="{4950E55C-A2EB-445F-9DCC-27128F68CCFA}" srcOrd="3" destOrd="0" parTransId="{241E20C8-A47F-49DC-AD32-3F359C98F3FA}" sibTransId="{0947E118-EC37-4291-99B4-140591DAE39D}"/>
    <dgm:cxn modelId="{24F6FD65-1183-48F1-873D-9F42E59DF016}" srcId="{BBB746F2-3ED6-4100-9D03-AEEE65180A9B}" destId="{3BAFF9ED-0B07-4DB6-AF4D-DD880411137C}" srcOrd="0" destOrd="0" parTransId="{F0816953-18A3-4FED-876E-77B827410DAA}" sibTransId="{E9EA51F5-A2F8-4966-9105-6343762D219E}"/>
    <dgm:cxn modelId="{D9F920EA-6490-436B-A825-068DC49C4A4E}" type="presOf" srcId="{C8F3AE2E-1009-48F9-B0FA-2E509BD0A1DB}" destId="{3C493178-6D8B-42B3-9B70-D584B0240B07}" srcOrd="0" destOrd="1" presId="urn:microsoft.com/office/officeart/2005/8/layout/vList5"/>
    <dgm:cxn modelId="{54C0514F-5489-4425-B9FB-01AA296AE86F}" srcId="{8B9031FE-CC64-4445-A7BC-5D8DE11EE772}" destId="{07A09CEF-5CEE-46F9-8101-A4DE4BF60E4B}" srcOrd="2" destOrd="0" parTransId="{7D34AB49-8BC9-4923-9A5C-3BC391EDDF70}" sibTransId="{5219361C-6663-40D5-912E-79B30941A13B}"/>
    <dgm:cxn modelId="{FA574A3A-FCA8-4368-9E80-32DAB85814D8}" type="presOf" srcId="{E65E884D-0166-47F2-BEC0-AC0B7F18FADE}" destId="{B5822886-E632-479E-A4DC-E635376DFE35}" srcOrd="0" destOrd="0" presId="urn:microsoft.com/office/officeart/2005/8/layout/vList5"/>
    <dgm:cxn modelId="{69D62369-11E6-40A5-A203-35F4E2412EAF}" type="presOf" srcId="{3BAFF9ED-0B07-4DB6-AF4D-DD880411137C}" destId="{3C493178-6D8B-42B3-9B70-D584B0240B07}" srcOrd="0" destOrd="0" presId="urn:microsoft.com/office/officeart/2005/8/layout/vList5"/>
    <dgm:cxn modelId="{279DA61F-E6FD-4655-9120-8796C8C10525}" srcId="{45A14B88-04F7-4024-BD15-5F357468E883}" destId="{DA2BA478-837D-4AE3-964C-080D693E4261}" srcOrd="2" destOrd="0" parTransId="{FD1FB007-BDC7-415A-9276-BACC685D0BBD}" sibTransId="{A8BFE19C-77ED-4FF0-9147-EFEBB67D6DA1}"/>
    <dgm:cxn modelId="{B31B9074-890F-4955-BDF8-8F0C6E883A51}" srcId="{E65E884D-0166-47F2-BEC0-AC0B7F18FADE}" destId="{45A14B88-04F7-4024-BD15-5F357468E883}" srcOrd="2" destOrd="0" parTransId="{E55427F4-BCF6-442F-8FB2-C5FBE5F0DAE7}" sibTransId="{AA6AB476-557B-4DF9-BFD0-61EFB38ABD5E}"/>
    <dgm:cxn modelId="{E777DA16-7EFC-489F-9A2E-4968FD0632C4}" srcId="{8B9031FE-CC64-4445-A7BC-5D8DE11EE772}" destId="{19CF72CE-2816-473A-91DB-EC9504CFD38D}" srcOrd="3" destOrd="0" parTransId="{9C102BE8-7404-4F34-88B5-C00AF59D947A}" sibTransId="{61D582F5-A1D5-42E4-9F38-470CC1E5C4CB}"/>
    <dgm:cxn modelId="{DAF226D8-4C80-4590-9D0B-715CEC4A71DF}" type="presOf" srcId="{B19E1E74-7CF9-4C07-BC54-ECF3D2F35CAD}" destId="{CF688582-DF7F-41DC-BBC3-2A6242D56298}" srcOrd="0" destOrd="1" presId="urn:microsoft.com/office/officeart/2005/8/layout/vList5"/>
    <dgm:cxn modelId="{1719D88E-6640-4DA2-9AC8-E280C3C233EF}" type="presParOf" srcId="{B5822886-E632-479E-A4DC-E635376DFE35}" destId="{0D4562A9-06E3-4E1C-9BB3-83751EB6EC0E}" srcOrd="0" destOrd="0" presId="urn:microsoft.com/office/officeart/2005/8/layout/vList5"/>
    <dgm:cxn modelId="{9A934C72-38F5-40B4-B044-1499F6B93F09}" type="presParOf" srcId="{0D4562A9-06E3-4E1C-9BB3-83751EB6EC0E}" destId="{D544C308-A23E-4AF9-802E-6C9D17B7E55C}" srcOrd="0" destOrd="0" presId="urn:microsoft.com/office/officeart/2005/8/layout/vList5"/>
    <dgm:cxn modelId="{466D7C4F-9BFB-45E9-86C4-03E4B15B06B2}" type="presParOf" srcId="{0D4562A9-06E3-4E1C-9BB3-83751EB6EC0E}" destId="{CF688582-DF7F-41DC-BBC3-2A6242D56298}" srcOrd="1" destOrd="0" presId="urn:microsoft.com/office/officeart/2005/8/layout/vList5"/>
    <dgm:cxn modelId="{36BCED39-315A-45DF-92B6-6E83BAFAD1E6}" type="presParOf" srcId="{B5822886-E632-479E-A4DC-E635376DFE35}" destId="{7D00B686-4114-4FD9-961F-46134BC9E1FD}" srcOrd="1" destOrd="0" presId="urn:microsoft.com/office/officeart/2005/8/layout/vList5"/>
    <dgm:cxn modelId="{25B74C1D-16EA-4F99-B6B9-5034C04608A1}" type="presParOf" srcId="{B5822886-E632-479E-A4DC-E635376DFE35}" destId="{F80EA140-52FF-41F5-B2B0-B59EDE82FA3A}" srcOrd="2" destOrd="0" presId="urn:microsoft.com/office/officeart/2005/8/layout/vList5"/>
    <dgm:cxn modelId="{A3803A6F-A4A4-4EED-B3AF-9EFFFC7060D8}" type="presParOf" srcId="{F80EA140-52FF-41F5-B2B0-B59EDE82FA3A}" destId="{51ABB545-57A4-4B4F-BB6E-BCE8EE5B79FE}" srcOrd="0" destOrd="0" presId="urn:microsoft.com/office/officeart/2005/8/layout/vList5"/>
    <dgm:cxn modelId="{D1AAF4CF-83DA-4D7A-B29F-8731A6133854}" type="presParOf" srcId="{F80EA140-52FF-41F5-B2B0-B59EDE82FA3A}" destId="{3C493178-6D8B-42B3-9B70-D584B0240B07}" srcOrd="1" destOrd="0" presId="urn:microsoft.com/office/officeart/2005/8/layout/vList5"/>
    <dgm:cxn modelId="{7CC0C269-CC77-4B4D-9175-F3F4189204B9}" type="presParOf" srcId="{B5822886-E632-479E-A4DC-E635376DFE35}" destId="{B1861761-E513-4786-9526-1EC201D1847D}" srcOrd="3" destOrd="0" presId="urn:microsoft.com/office/officeart/2005/8/layout/vList5"/>
    <dgm:cxn modelId="{9E7ADC1E-EAB0-4BB2-9BE3-372BCD91BFF1}" type="presParOf" srcId="{B5822886-E632-479E-A4DC-E635376DFE35}" destId="{20E822CE-A3E4-4B0E-A454-A41C2842C151}" srcOrd="4" destOrd="0" presId="urn:microsoft.com/office/officeart/2005/8/layout/vList5"/>
    <dgm:cxn modelId="{CEC994AE-AA33-48C3-9A09-66884BB67B62}" type="presParOf" srcId="{20E822CE-A3E4-4B0E-A454-A41C2842C151}" destId="{4C49B451-7ABB-40C7-811B-036550769394}" srcOrd="0" destOrd="0" presId="urn:microsoft.com/office/officeart/2005/8/layout/vList5"/>
    <dgm:cxn modelId="{63EAD27E-32A9-41D7-8DDE-6EFB976A6428}" type="presParOf" srcId="{20E822CE-A3E4-4B0E-A454-A41C2842C151}" destId="{EE8D4117-F032-4C6E-ACEB-6921BFB1068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5E884D-0166-47F2-BEC0-AC0B7F18FADE}" type="doc">
      <dgm:prSet loTypeId="urn:microsoft.com/office/officeart/2005/8/layout/vList5" loCatId="list" qsTypeId="urn:microsoft.com/office/officeart/2005/8/quickstyle/3d3" qsCatId="3D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8B9031FE-CC64-4445-A7BC-5D8DE11EE772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Реформирование и модернизация ЖКХ и повышение энергетической эффективности</a:t>
          </a:r>
        </a:p>
      </dgm:t>
    </dgm:pt>
    <dgm:pt modelId="{553514B1-35B3-487B-8394-46C4456EF889}" type="parTrans" cxnId="{113AE090-B781-461E-BDDF-0A31FD9EF8EA}">
      <dgm:prSet/>
      <dgm:spPr/>
      <dgm:t>
        <a:bodyPr/>
        <a:lstStyle/>
        <a:p>
          <a:endParaRPr lang="ru-RU"/>
        </a:p>
      </dgm:t>
    </dgm:pt>
    <dgm:pt modelId="{55A5379F-D839-44D9-94CD-5BA0AF7E9A75}" type="sibTrans" cxnId="{113AE090-B781-461E-BDDF-0A31FD9EF8EA}">
      <dgm:prSet/>
      <dgm:spPr/>
      <dgm:t>
        <a:bodyPr/>
        <a:lstStyle/>
        <a:p>
          <a:endParaRPr lang="ru-RU"/>
        </a:p>
      </dgm:t>
    </dgm:pt>
    <dgm:pt modelId="{B19E1E74-7CF9-4C07-BC54-ECF3D2F35CAD}">
      <dgm:prSet phldrT="[Текст]" custT="1"/>
      <dgm:spPr/>
      <dgm:t>
        <a:bodyPr/>
        <a:lstStyle/>
        <a:p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A70E71AD-678C-4427-9082-40A0A80AC041}" type="parTrans" cxnId="{D18CD895-809C-45FE-A520-002EB2B01A04}">
      <dgm:prSet/>
      <dgm:spPr/>
      <dgm:t>
        <a:bodyPr/>
        <a:lstStyle/>
        <a:p>
          <a:endParaRPr lang="ru-RU"/>
        </a:p>
      </dgm:t>
    </dgm:pt>
    <dgm:pt modelId="{B2C6E09B-4020-46AD-A57F-47BA185DE7F7}" type="sibTrans" cxnId="{D18CD895-809C-45FE-A520-002EB2B01A04}">
      <dgm:prSet/>
      <dgm:spPr/>
      <dgm:t>
        <a:bodyPr/>
        <a:lstStyle/>
        <a:p>
          <a:endParaRPr lang="ru-RU"/>
        </a:p>
      </dgm:t>
    </dgm:pt>
    <dgm:pt modelId="{07A09CEF-5CEE-46F9-8101-A4DE4BF60E4B}">
      <dgm:prSet phldrT="[Текст]" custT="1"/>
      <dgm:spPr/>
      <dgm:t>
        <a:bodyPr/>
        <a:lstStyle/>
        <a:p>
          <a:r>
            <a:rPr lang="ru-RU" sz="1600" b="0">
              <a:latin typeface="Times New Roman" pitchFamily="18" charset="0"/>
              <a:ea typeface="Tahoma" pitchFamily="34" charset="0"/>
              <a:cs typeface="Times New Roman" pitchFamily="18" charset="0"/>
            </a:rPr>
            <a:t>Заключен </a:t>
          </a:r>
          <a:r>
            <a:rPr lang="ru-RU" sz="1600" b="1">
              <a:latin typeface="Times New Roman" pitchFamily="18" charset="0"/>
              <a:ea typeface="Tahoma" pitchFamily="34" charset="0"/>
              <a:cs typeface="Times New Roman" pitchFamily="18" charset="0"/>
            </a:rPr>
            <a:t>энергосервисный контракт</a:t>
          </a:r>
          <a:r>
            <a:rPr lang="ru-RU" sz="1600" b="0">
              <a:latin typeface="Times New Roman" pitchFamily="18" charset="0"/>
              <a:ea typeface="Tahoma" pitchFamily="34" charset="0"/>
              <a:cs typeface="Times New Roman" pitchFamily="18" charset="0"/>
            </a:rPr>
            <a:t>;</a:t>
          </a:r>
          <a:endParaRPr lang="ru-RU" sz="16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7D34AB49-8BC9-4923-9A5C-3BC391EDDF70}" type="parTrans" cxnId="{54C0514F-5489-4425-B9FB-01AA296AE86F}">
      <dgm:prSet/>
      <dgm:spPr/>
      <dgm:t>
        <a:bodyPr/>
        <a:lstStyle/>
        <a:p>
          <a:endParaRPr lang="ru-RU"/>
        </a:p>
      </dgm:t>
    </dgm:pt>
    <dgm:pt modelId="{5219361C-6663-40D5-912E-79B30941A13B}" type="sibTrans" cxnId="{54C0514F-5489-4425-B9FB-01AA296AE86F}">
      <dgm:prSet/>
      <dgm:spPr/>
      <dgm:t>
        <a:bodyPr/>
        <a:lstStyle/>
        <a:p>
          <a:endParaRPr lang="ru-RU"/>
        </a:p>
      </dgm:t>
    </dgm:pt>
    <dgm:pt modelId="{7A5EA370-4246-C248-9CF4-B871287D5956}">
      <dgm:prSet phldrT="[Текст]" custT="1"/>
      <dgm:spPr/>
      <dgm:t>
        <a:bodyPr/>
        <a:lstStyle/>
        <a:p>
          <a:endParaRPr lang="ru-RU" sz="1400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AA94C8F3-68EE-D94A-BCCD-BF8115937CC5}" type="parTrans" cxnId="{0D0B6D17-1202-2243-A22D-89DBCC3116D2}">
      <dgm:prSet/>
      <dgm:spPr/>
      <dgm:t>
        <a:bodyPr/>
        <a:lstStyle/>
        <a:p>
          <a:endParaRPr lang="ru-RU"/>
        </a:p>
      </dgm:t>
    </dgm:pt>
    <dgm:pt modelId="{F0D3125F-7DF7-774E-9337-3B1C2F503491}" type="sibTrans" cxnId="{0D0B6D17-1202-2243-A22D-89DBCC3116D2}">
      <dgm:prSet/>
      <dgm:spPr/>
      <dgm:t>
        <a:bodyPr/>
        <a:lstStyle/>
        <a:p>
          <a:endParaRPr lang="ru-RU"/>
        </a:p>
      </dgm:t>
    </dgm:pt>
    <dgm:pt modelId="{9B7EC68C-AE9F-AB4E-A476-62545BB7A1B1}">
      <dgm:prSet phldrT="[Текст]" custT="1"/>
      <dgm:spPr/>
      <dgm:t>
        <a:bodyPr/>
        <a:lstStyle/>
        <a:p>
          <a:r>
            <a:rPr lang="ru-RU" sz="1600" b="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Выполнен ремонт муниципальных жилых помещений на сумму 299 тыс. руб.;</a:t>
          </a:r>
        </a:p>
      </dgm:t>
    </dgm:pt>
    <dgm:pt modelId="{B594614D-9AB1-C24F-BB7E-173A7D01F076}" type="parTrans" cxnId="{54793E51-D7BE-4A4C-A688-036C66DF0946}">
      <dgm:prSet/>
      <dgm:spPr/>
      <dgm:t>
        <a:bodyPr/>
        <a:lstStyle/>
        <a:p>
          <a:endParaRPr lang="ru-RU"/>
        </a:p>
      </dgm:t>
    </dgm:pt>
    <dgm:pt modelId="{16D67624-CFB4-2148-AD64-3B8324BA4D30}" type="sibTrans" cxnId="{54793E51-D7BE-4A4C-A688-036C66DF0946}">
      <dgm:prSet/>
      <dgm:spPr/>
      <dgm:t>
        <a:bodyPr/>
        <a:lstStyle/>
        <a:p>
          <a:endParaRPr lang="ru-RU"/>
        </a:p>
      </dgm:t>
    </dgm:pt>
    <dgm:pt modelId="{75C39843-3DEA-324F-A34F-6D5C1B8D22AD}">
      <dgm:prSet phldrT="[Текст]" custT="1"/>
      <dgm:spPr/>
      <dgm:t>
        <a:bodyPr/>
        <a:lstStyle/>
        <a:p>
          <a:r>
            <a:rPr lang="ru-RU" sz="1600" b="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Выполнены дополнительные работы по строительству городского кладбища в 1 гектар.</a:t>
          </a:r>
        </a:p>
      </dgm:t>
    </dgm:pt>
    <dgm:pt modelId="{8037DE51-CD01-6D4F-BEEB-1E60D49D1CA0}" type="parTrans" cxnId="{7E67A00B-0E18-1544-B48A-4AC8DE4A0D3D}">
      <dgm:prSet/>
      <dgm:spPr/>
      <dgm:t>
        <a:bodyPr/>
        <a:lstStyle/>
        <a:p>
          <a:endParaRPr lang="ru-RU"/>
        </a:p>
      </dgm:t>
    </dgm:pt>
    <dgm:pt modelId="{F644028A-9D1C-704D-95E0-F817B4CAF0A6}" type="sibTrans" cxnId="{7E67A00B-0E18-1544-B48A-4AC8DE4A0D3D}">
      <dgm:prSet/>
      <dgm:spPr/>
      <dgm:t>
        <a:bodyPr/>
        <a:lstStyle/>
        <a:p>
          <a:endParaRPr lang="ru-RU"/>
        </a:p>
      </dgm:t>
    </dgm:pt>
    <dgm:pt modelId="{27ABBCDE-4952-C94E-B472-18DE1F05B319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Развитие транспортной системы города Назарово</a:t>
          </a:r>
        </a:p>
      </dgm:t>
    </dgm:pt>
    <dgm:pt modelId="{9BA7DFEF-3B13-2E4E-A57D-7D7D71BF4D22}" type="parTrans" cxnId="{3954B14D-AC1C-2149-AE62-03A9FA8EDA8C}">
      <dgm:prSet/>
      <dgm:spPr/>
      <dgm:t>
        <a:bodyPr/>
        <a:lstStyle/>
        <a:p>
          <a:endParaRPr lang="ru-RU"/>
        </a:p>
      </dgm:t>
    </dgm:pt>
    <dgm:pt modelId="{B6F35937-DC21-CB44-A89D-B6C1F927AE30}" type="sibTrans" cxnId="{3954B14D-AC1C-2149-AE62-03A9FA8EDA8C}">
      <dgm:prSet/>
      <dgm:spPr/>
      <dgm:t>
        <a:bodyPr/>
        <a:lstStyle/>
        <a:p>
          <a:endParaRPr lang="ru-RU"/>
        </a:p>
      </dgm:t>
    </dgm:pt>
    <dgm:pt modelId="{97C57AFA-F816-4046-9DF8-71645D1B09F7}">
      <dgm:prSet phldrT="[Текст]"/>
      <dgm:spPr/>
      <dgm:t>
        <a:bodyPr/>
        <a:lstStyle/>
        <a:p>
          <a:endParaRPr lang="ru-RU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19160386-425B-BC4F-A9F6-A57BF2786599}" type="parTrans" cxnId="{250777D2-9746-8845-98D9-6C0CCC75AE5F}">
      <dgm:prSet/>
      <dgm:spPr/>
      <dgm:t>
        <a:bodyPr/>
        <a:lstStyle/>
        <a:p>
          <a:endParaRPr lang="ru-RU"/>
        </a:p>
      </dgm:t>
    </dgm:pt>
    <dgm:pt modelId="{4698563B-C678-CC43-BA47-5109F5CB3636}" type="sibTrans" cxnId="{250777D2-9746-8845-98D9-6C0CCC75AE5F}">
      <dgm:prSet/>
      <dgm:spPr/>
      <dgm:t>
        <a:bodyPr/>
        <a:lstStyle/>
        <a:p>
          <a:endParaRPr lang="ru-RU"/>
        </a:p>
      </dgm:t>
    </dgm:pt>
    <dgm:pt modelId="{F55517A5-8E6C-E145-AC0F-257A6FCFB40C}">
      <dgm:prSet phldrT="[Текст]"/>
      <dgm:spPr/>
      <dgm:t>
        <a:bodyPr/>
        <a:lstStyle/>
        <a:p>
          <a:r>
            <a:rPr lang="ru-RU" b="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Впервые в городе </a:t>
          </a:r>
          <a:r>
            <a:rPr lang="ru-RU" b="1" dirty="0">
              <a:latin typeface="Times New Roman" pitchFamily="18" charset="0"/>
              <a:ea typeface="Tahoma" pitchFamily="34" charset="0"/>
              <a:cs typeface="Times New Roman" pitchFamily="18" charset="0"/>
            </a:rPr>
            <a:t>разработана комплексная схема организации дорожного движения </a:t>
          </a:r>
          <a:r>
            <a:rPr lang="ru-RU" b="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(КСОДД).</a:t>
          </a:r>
        </a:p>
      </dgm:t>
    </dgm:pt>
    <dgm:pt modelId="{65E34AB0-3E44-C840-9FF1-E7EB97C437F6}" type="parTrans" cxnId="{23C9FAB3-0AAF-3149-AD5D-548756F8F56B}">
      <dgm:prSet/>
      <dgm:spPr/>
      <dgm:t>
        <a:bodyPr/>
        <a:lstStyle/>
        <a:p>
          <a:endParaRPr lang="ru-RU"/>
        </a:p>
      </dgm:t>
    </dgm:pt>
    <dgm:pt modelId="{5241C0F1-D86E-3142-AC31-625081C31913}" type="sibTrans" cxnId="{23C9FAB3-0AAF-3149-AD5D-548756F8F56B}">
      <dgm:prSet/>
      <dgm:spPr/>
      <dgm:t>
        <a:bodyPr/>
        <a:lstStyle/>
        <a:p>
          <a:endParaRPr lang="ru-RU"/>
        </a:p>
      </dgm:t>
    </dgm:pt>
    <dgm:pt modelId="{09794BBB-3149-384F-B4B3-D1AC92E619FD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Формирование комфортной городской среды</a:t>
          </a:r>
        </a:p>
      </dgm:t>
    </dgm:pt>
    <dgm:pt modelId="{1BE23455-A972-7C4C-8570-8EA26EB783A8}" type="parTrans" cxnId="{F2AD0778-ED5C-7A43-8CF9-7C79F337ACDC}">
      <dgm:prSet/>
      <dgm:spPr/>
      <dgm:t>
        <a:bodyPr/>
        <a:lstStyle/>
        <a:p>
          <a:endParaRPr lang="ru-RU"/>
        </a:p>
      </dgm:t>
    </dgm:pt>
    <dgm:pt modelId="{5366AF2E-F8F0-CF4C-A6AF-306880CDC3E7}" type="sibTrans" cxnId="{F2AD0778-ED5C-7A43-8CF9-7C79F337ACDC}">
      <dgm:prSet/>
      <dgm:spPr/>
      <dgm:t>
        <a:bodyPr/>
        <a:lstStyle/>
        <a:p>
          <a:endParaRPr lang="ru-RU"/>
        </a:p>
      </dgm:t>
    </dgm:pt>
    <dgm:pt modelId="{E4EF7C59-207D-F045-82B3-92CB2F580EB3}">
      <dgm:prSet phldrT="[Текст]"/>
      <dgm:spPr/>
      <dgm:t>
        <a:bodyPr/>
        <a:lstStyle/>
        <a:p>
          <a:endParaRPr lang="ru-RU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C4AECB7A-F979-004D-BBE8-93B708E06CBB}" type="parTrans" cxnId="{46AEC177-3967-674B-90A2-557C9F61FBB7}">
      <dgm:prSet/>
      <dgm:spPr/>
      <dgm:t>
        <a:bodyPr/>
        <a:lstStyle/>
        <a:p>
          <a:endParaRPr lang="ru-RU"/>
        </a:p>
      </dgm:t>
    </dgm:pt>
    <dgm:pt modelId="{0434DB94-6E8A-0442-9C2E-1B115D24BFC5}" type="sibTrans" cxnId="{46AEC177-3967-674B-90A2-557C9F61FBB7}">
      <dgm:prSet/>
      <dgm:spPr/>
      <dgm:t>
        <a:bodyPr/>
        <a:lstStyle/>
        <a:p>
          <a:endParaRPr lang="ru-RU"/>
        </a:p>
      </dgm:t>
    </dgm:pt>
    <dgm:pt modelId="{2F274568-933A-114C-ACCA-0B89193C0392}">
      <dgm:prSet phldrT="[Текст]"/>
      <dgm:spPr/>
      <dgm:t>
        <a:bodyPr/>
        <a:lstStyle/>
        <a:p>
          <a:r>
            <a:rPr lang="ru-RU" b="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Благоустроен сквер вдоль ул. Центральная (Сквер «Южный»);</a:t>
          </a:r>
        </a:p>
      </dgm:t>
    </dgm:pt>
    <dgm:pt modelId="{54426D55-305A-DA4F-BE87-C5DE39206D0B}" type="parTrans" cxnId="{8FFBED90-CB2A-A748-A930-11A2B9FA7BAD}">
      <dgm:prSet/>
      <dgm:spPr/>
      <dgm:t>
        <a:bodyPr/>
        <a:lstStyle/>
        <a:p>
          <a:endParaRPr lang="ru-RU"/>
        </a:p>
      </dgm:t>
    </dgm:pt>
    <dgm:pt modelId="{7B4A75E5-5E83-D341-BD6B-34A1BA6D85B5}" type="sibTrans" cxnId="{8FFBED90-CB2A-A748-A930-11A2B9FA7BAD}">
      <dgm:prSet/>
      <dgm:spPr/>
      <dgm:t>
        <a:bodyPr/>
        <a:lstStyle/>
        <a:p>
          <a:endParaRPr lang="ru-RU"/>
        </a:p>
      </dgm:t>
    </dgm:pt>
    <dgm:pt modelId="{A3D57144-A15C-EF40-9FCF-E45750246C08}">
      <dgm:prSet phldrT="[Текст]"/>
      <dgm:spPr/>
      <dgm:t>
        <a:bodyPr/>
        <a:lstStyle/>
        <a:p>
          <a:endParaRPr lang="ru-RU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E08E61EF-1DCA-B743-81EF-10B387375CDA}" type="parTrans" cxnId="{306D54A0-E4E2-8746-A11F-988CD168DAE8}">
      <dgm:prSet/>
      <dgm:spPr/>
      <dgm:t>
        <a:bodyPr/>
        <a:lstStyle/>
        <a:p>
          <a:endParaRPr lang="ru-RU"/>
        </a:p>
      </dgm:t>
    </dgm:pt>
    <dgm:pt modelId="{421013BD-B682-F843-912B-67A67A585A53}" type="sibTrans" cxnId="{306D54A0-E4E2-8746-A11F-988CD168DAE8}">
      <dgm:prSet/>
      <dgm:spPr/>
      <dgm:t>
        <a:bodyPr/>
        <a:lstStyle/>
        <a:p>
          <a:endParaRPr lang="ru-RU"/>
        </a:p>
      </dgm:t>
    </dgm:pt>
    <dgm:pt modelId="{C438FB27-A77E-8E4B-9743-83F7E669ED92}">
      <dgm:prSet phldrT="[Текст]"/>
      <dgm:spPr/>
      <dgm:t>
        <a:bodyPr/>
        <a:lstStyle/>
        <a:p>
          <a:endParaRPr lang="ru-RU" b="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gm:t>
    </dgm:pt>
    <dgm:pt modelId="{AC6E94F5-5071-C241-ADFC-1E639472F5CB}" type="parTrans" cxnId="{4A8956BF-3F00-694C-851F-B992E6DE1DC1}">
      <dgm:prSet/>
      <dgm:spPr/>
      <dgm:t>
        <a:bodyPr/>
        <a:lstStyle/>
        <a:p>
          <a:endParaRPr lang="ru-RU"/>
        </a:p>
      </dgm:t>
    </dgm:pt>
    <dgm:pt modelId="{1F871F4D-5D7E-974D-8D0E-F604B5D1AFD1}" type="sibTrans" cxnId="{4A8956BF-3F00-694C-851F-B992E6DE1DC1}">
      <dgm:prSet/>
      <dgm:spPr/>
      <dgm:t>
        <a:bodyPr/>
        <a:lstStyle/>
        <a:p>
          <a:endParaRPr lang="ru-RU"/>
        </a:p>
      </dgm:t>
    </dgm:pt>
    <dgm:pt modelId="{06ED6EC7-9E70-2A4E-86F3-BC71C5A2A437}">
      <dgm:prSet phldrT="[Текст]"/>
      <dgm:spPr/>
      <dgm:t>
        <a:bodyPr/>
        <a:lstStyle/>
        <a:p>
          <a:r>
            <a:rPr lang="ru-RU" b="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Построен светофорный объект на перекрестке ул. Карла Маркса и ул. Советская.</a:t>
          </a:r>
        </a:p>
      </dgm:t>
    </dgm:pt>
    <dgm:pt modelId="{79937462-5517-1242-88D4-BD1DDDE667A3}" type="parTrans" cxnId="{E12966C7-7E0E-7F49-A974-7602228F96C7}">
      <dgm:prSet/>
      <dgm:spPr/>
      <dgm:t>
        <a:bodyPr/>
        <a:lstStyle/>
        <a:p>
          <a:endParaRPr lang="ru-RU"/>
        </a:p>
      </dgm:t>
    </dgm:pt>
    <dgm:pt modelId="{CA477A4F-E4F2-DA4A-831B-E1D98518FDF8}" type="sibTrans" cxnId="{E12966C7-7E0E-7F49-A974-7602228F96C7}">
      <dgm:prSet/>
      <dgm:spPr/>
      <dgm:t>
        <a:bodyPr/>
        <a:lstStyle/>
        <a:p>
          <a:endParaRPr lang="ru-RU"/>
        </a:p>
      </dgm:t>
    </dgm:pt>
    <dgm:pt modelId="{8F78D12A-7783-364B-ABF7-9A2F82390488}">
      <dgm:prSet phldrT="[Текст]"/>
      <dgm:spPr/>
      <dgm:t>
        <a:bodyPr/>
        <a:lstStyle/>
        <a:p>
          <a:r>
            <a:rPr lang="ru-RU" b="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Благоустроен сквер между ул. Котовского и ул. Яблочная (Сквер «Яблочный»);</a:t>
          </a:r>
        </a:p>
      </dgm:t>
    </dgm:pt>
    <dgm:pt modelId="{83F093C9-CF70-5E4E-A09F-0101DAF5BBE3}" type="parTrans" cxnId="{6F276D3D-4DEC-0543-9189-730EEE61E369}">
      <dgm:prSet/>
      <dgm:spPr/>
      <dgm:t>
        <a:bodyPr/>
        <a:lstStyle/>
        <a:p>
          <a:endParaRPr lang="ru-RU"/>
        </a:p>
      </dgm:t>
    </dgm:pt>
    <dgm:pt modelId="{DBE84F38-C42C-F647-B47A-A5AA20EFC350}" type="sibTrans" cxnId="{6F276D3D-4DEC-0543-9189-730EEE61E369}">
      <dgm:prSet/>
      <dgm:spPr/>
      <dgm:t>
        <a:bodyPr/>
        <a:lstStyle/>
        <a:p>
          <a:endParaRPr lang="ru-RU"/>
        </a:p>
      </dgm:t>
    </dgm:pt>
    <dgm:pt modelId="{C9327327-0CCB-5D44-BB9A-219C4D4A1C7A}">
      <dgm:prSet phldrT="[Текст]"/>
      <dgm:spPr/>
      <dgm:t>
        <a:bodyPr/>
        <a:lstStyle/>
        <a:p>
          <a:r>
            <a:rPr lang="ru-RU" b="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Благоустроено 16 дворовых территорий.</a:t>
          </a:r>
        </a:p>
      </dgm:t>
    </dgm:pt>
    <dgm:pt modelId="{513AEB2D-30D6-054C-937B-560A74AE045C}" type="parTrans" cxnId="{0710D906-D59E-D248-8A9F-D322E393ABBA}">
      <dgm:prSet/>
      <dgm:spPr/>
      <dgm:t>
        <a:bodyPr/>
        <a:lstStyle/>
        <a:p>
          <a:endParaRPr lang="ru-RU"/>
        </a:p>
      </dgm:t>
    </dgm:pt>
    <dgm:pt modelId="{3B79B318-72B7-6648-8062-293705FA4DCB}" type="sibTrans" cxnId="{0710D906-D59E-D248-8A9F-D322E393ABBA}">
      <dgm:prSet/>
      <dgm:spPr/>
      <dgm:t>
        <a:bodyPr/>
        <a:lstStyle/>
        <a:p>
          <a:endParaRPr lang="ru-RU"/>
        </a:p>
      </dgm:t>
    </dgm:pt>
    <dgm:pt modelId="{B5822886-E632-479E-A4DC-E635376DFE35}" type="pres">
      <dgm:prSet presAssocID="{E65E884D-0166-47F2-BEC0-AC0B7F18FAD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4562A9-06E3-4E1C-9BB3-83751EB6EC0E}" type="pres">
      <dgm:prSet presAssocID="{8B9031FE-CC64-4445-A7BC-5D8DE11EE772}" presName="linNode" presStyleCnt="0"/>
      <dgm:spPr/>
    </dgm:pt>
    <dgm:pt modelId="{D544C308-A23E-4AF9-802E-6C9D17B7E55C}" type="pres">
      <dgm:prSet presAssocID="{8B9031FE-CC64-4445-A7BC-5D8DE11EE772}" presName="parentText" presStyleLbl="node1" presStyleIdx="0" presStyleCnt="3" custScaleX="79779" custScaleY="39887" custLinFactNeighborX="-11940" custLinFactNeighborY="41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688582-DF7F-41DC-BBC3-2A6242D56298}" type="pres">
      <dgm:prSet presAssocID="{8B9031FE-CC64-4445-A7BC-5D8DE11EE772}" presName="descendantText" presStyleLbl="alignAccFollowNode1" presStyleIdx="0" presStyleCnt="3" custScaleX="109792" custScaleY="51158" custLinFactNeighborX="747" custLinFactNeighborY="39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A97493-7B5D-F44F-85B5-AF6DEF3DBD81}" type="pres">
      <dgm:prSet presAssocID="{55A5379F-D839-44D9-94CD-5BA0AF7E9A75}" presName="sp" presStyleCnt="0"/>
      <dgm:spPr/>
    </dgm:pt>
    <dgm:pt modelId="{0D2F8895-9936-2745-B88D-91B1B9E8C871}" type="pres">
      <dgm:prSet presAssocID="{27ABBCDE-4952-C94E-B472-18DE1F05B319}" presName="linNode" presStyleCnt="0"/>
      <dgm:spPr/>
    </dgm:pt>
    <dgm:pt modelId="{4241C57B-E2F6-B345-8AFC-AF2818B61905}" type="pres">
      <dgm:prSet presAssocID="{27ABBCDE-4952-C94E-B472-18DE1F05B319}" presName="parentText" presStyleLbl="node1" presStyleIdx="1" presStyleCnt="3" custScaleX="79779" custScaleY="39887" custLinFactNeighborX="-791" custLinFactNeighborY="19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16542-4534-1D4F-8140-EC67508899F3}" type="pres">
      <dgm:prSet presAssocID="{27ABBCDE-4952-C94E-B472-18DE1F05B319}" presName="descendantText" presStyleLbl="alignAccFollowNode1" presStyleIdx="1" presStyleCnt="3" custScaleX="109792" custScaleY="51158" custLinFactNeighborX="747" custLinFactNeighborY="20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87CB1C-E923-FC49-8BF3-37E5B7665DF7}" type="pres">
      <dgm:prSet presAssocID="{B6F35937-DC21-CB44-A89D-B6C1F927AE30}" presName="sp" presStyleCnt="0"/>
      <dgm:spPr/>
    </dgm:pt>
    <dgm:pt modelId="{59C1F6DA-9758-C546-AA1F-1809580E4B5E}" type="pres">
      <dgm:prSet presAssocID="{09794BBB-3149-384F-B4B3-D1AC92E619FD}" presName="linNode" presStyleCnt="0"/>
      <dgm:spPr/>
    </dgm:pt>
    <dgm:pt modelId="{EE0BDC23-08BE-3442-A5D5-B889B305B627}" type="pres">
      <dgm:prSet presAssocID="{09794BBB-3149-384F-B4B3-D1AC92E619FD}" presName="parentText" presStyleLbl="node1" presStyleIdx="2" presStyleCnt="3" custScaleX="79779" custScaleY="39887" custLinFactNeighborX="-11940" custLinFactNeighborY="41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58DC89-47DA-1A42-A541-CDC6AFADE77D}" type="pres">
      <dgm:prSet presAssocID="{09794BBB-3149-384F-B4B3-D1AC92E619FD}" presName="descendantText" presStyleLbl="alignAccFollowNode1" presStyleIdx="2" presStyleCnt="3" custScaleX="109792" custScaleY="51158" custLinFactNeighborX="747" custLinFactNeighborY="39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6D54A0-E4E2-8746-A11F-988CD168DAE8}" srcId="{09794BBB-3149-384F-B4B3-D1AC92E619FD}" destId="{A3D57144-A15C-EF40-9FCF-E45750246C08}" srcOrd="4" destOrd="0" parTransId="{E08E61EF-1DCA-B743-81EF-10B387375CDA}" sibTransId="{421013BD-B682-F843-912B-67A67A585A53}"/>
    <dgm:cxn modelId="{8FFBED90-CB2A-A748-A930-11A2B9FA7BAD}" srcId="{09794BBB-3149-384F-B4B3-D1AC92E619FD}" destId="{2F274568-933A-114C-ACCA-0B89193C0392}" srcOrd="1" destOrd="0" parTransId="{54426D55-305A-DA4F-BE87-C5DE39206D0B}" sibTransId="{7B4A75E5-5E83-D341-BD6B-34A1BA6D85B5}"/>
    <dgm:cxn modelId="{0D0B6D17-1202-2243-A22D-89DBCC3116D2}" srcId="{8B9031FE-CC64-4445-A7BC-5D8DE11EE772}" destId="{7A5EA370-4246-C248-9CF4-B871287D5956}" srcOrd="4" destOrd="0" parTransId="{AA94C8F3-68EE-D94A-BCCD-BF8115937CC5}" sibTransId="{F0D3125F-7DF7-774E-9337-3B1C2F503491}"/>
    <dgm:cxn modelId="{7343316D-026B-AA42-A5E6-DCA2CF947380}" type="presOf" srcId="{C9327327-0CCB-5D44-BB9A-219C4D4A1C7A}" destId="{C958DC89-47DA-1A42-A541-CDC6AFADE77D}" srcOrd="0" destOrd="3" presId="urn:microsoft.com/office/officeart/2005/8/layout/vList5"/>
    <dgm:cxn modelId="{250777D2-9746-8845-98D9-6C0CCC75AE5F}" srcId="{27ABBCDE-4952-C94E-B472-18DE1F05B319}" destId="{97C57AFA-F816-4046-9DF8-71645D1B09F7}" srcOrd="0" destOrd="0" parTransId="{19160386-425B-BC4F-A9F6-A57BF2786599}" sibTransId="{4698563B-C678-CC43-BA47-5109F5CB3636}"/>
    <dgm:cxn modelId="{113AE090-B781-461E-BDDF-0A31FD9EF8EA}" srcId="{E65E884D-0166-47F2-BEC0-AC0B7F18FADE}" destId="{8B9031FE-CC64-4445-A7BC-5D8DE11EE772}" srcOrd="0" destOrd="0" parTransId="{553514B1-35B3-487B-8394-46C4456EF889}" sibTransId="{55A5379F-D839-44D9-94CD-5BA0AF7E9A75}"/>
    <dgm:cxn modelId="{DAF226D8-4C80-4590-9D0B-715CEC4A71DF}" type="presOf" srcId="{B19E1E74-7CF9-4C07-BC54-ECF3D2F35CAD}" destId="{CF688582-DF7F-41DC-BBC3-2A6242D56298}" srcOrd="0" destOrd="0" presId="urn:microsoft.com/office/officeart/2005/8/layout/vList5"/>
    <dgm:cxn modelId="{487F4AB7-DAA9-463C-9345-BAA33676716D}" type="presOf" srcId="{8B9031FE-CC64-4445-A7BC-5D8DE11EE772}" destId="{D544C308-A23E-4AF9-802E-6C9D17B7E55C}" srcOrd="0" destOrd="0" presId="urn:microsoft.com/office/officeart/2005/8/layout/vList5"/>
    <dgm:cxn modelId="{0710D906-D59E-D248-8A9F-D322E393ABBA}" srcId="{09794BBB-3149-384F-B4B3-D1AC92E619FD}" destId="{C9327327-0CCB-5D44-BB9A-219C4D4A1C7A}" srcOrd="3" destOrd="0" parTransId="{513AEB2D-30D6-054C-937B-560A74AE045C}" sibTransId="{3B79B318-72B7-6648-8062-293705FA4DCB}"/>
    <dgm:cxn modelId="{37DFB68B-A44E-724A-A7E9-A298E5496F2B}" type="presOf" srcId="{75C39843-3DEA-324F-A34F-6D5C1B8D22AD}" destId="{CF688582-DF7F-41DC-BBC3-2A6242D56298}" srcOrd="0" destOrd="3" presId="urn:microsoft.com/office/officeart/2005/8/layout/vList5"/>
    <dgm:cxn modelId="{54C0514F-5489-4425-B9FB-01AA296AE86F}" srcId="{8B9031FE-CC64-4445-A7BC-5D8DE11EE772}" destId="{07A09CEF-5CEE-46F9-8101-A4DE4BF60E4B}" srcOrd="1" destOrd="0" parTransId="{7D34AB49-8BC9-4923-9A5C-3BC391EDDF70}" sibTransId="{5219361C-6663-40D5-912E-79B30941A13B}"/>
    <dgm:cxn modelId="{6F276D3D-4DEC-0543-9189-730EEE61E369}" srcId="{09794BBB-3149-384F-B4B3-D1AC92E619FD}" destId="{8F78D12A-7783-364B-ABF7-9A2F82390488}" srcOrd="2" destOrd="0" parTransId="{83F093C9-CF70-5E4E-A09F-0101DAF5BBE3}" sibTransId="{DBE84F38-C42C-F647-B47A-A5AA20EFC350}"/>
    <dgm:cxn modelId="{5AC3080E-E6E9-0E44-ABFA-5ADB08F13345}" type="presOf" srcId="{E4EF7C59-207D-F045-82B3-92CB2F580EB3}" destId="{C958DC89-47DA-1A42-A541-CDC6AFADE77D}" srcOrd="0" destOrd="0" presId="urn:microsoft.com/office/officeart/2005/8/layout/vList5"/>
    <dgm:cxn modelId="{C12035A2-689B-3145-8502-826C1A56D155}" type="presOf" srcId="{F55517A5-8E6C-E145-AC0F-257A6FCFB40C}" destId="{2C316542-4534-1D4F-8140-EC67508899F3}" srcOrd="0" destOrd="1" presId="urn:microsoft.com/office/officeart/2005/8/layout/vList5"/>
    <dgm:cxn modelId="{A6FCF765-A4F3-D047-BBEB-CAFDA5404EC2}" type="presOf" srcId="{06ED6EC7-9E70-2A4E-86F3-BC71C5A2A437}" destId="{2C316542-4534-1D4F-8140-EC67508899F3}" srcOrd="0" destOrd="2" presId="urn:microsoft.com/office/officeart/2005/8/layout/vList5"/>
    <dgm:cxn modelId="{4A8956BF-3F00-694C-851F-B992E6DE1DC1}" srcId="{27ABBCDE-4952-C94E-B472-18DE1F05B319}" destId="{C438FB27-A77E-8E4B-9743-83F7E669ED92}" srcOrd="3" destOrd="0" parTransId="{AC6E94F5-5071-C241-ADFC-1E639472F5CB}" sibTransId="{1F871F4D-5D7E-974D-8D0E-F604B5D1AFD1}"/>
    <dgm:cxn modelId="{9A8B42B5-4701-8243-B805-486814B86D7F}" type="presOf" srcId="{2F274568-933A-114C-ACCA-0B89193C0392}" destId="{C958DC89-47DA-1A42-A541-CDC6AFADE77D}" srcOrd="0" destOrd="1" presId="urn:microsoft.com/office/officeart/2005/8/layout/vList5"/>
    <dgm:cxn modelId="{FA574A3A-FCA8-4368-9E80-32DAB85814D8}" type="presOf" srcId="{E65E884D-0166-47F2-BEC0-AC0B7F18FADE}" destId="{B5822886-E632-479E-A4DC-E635376DFE35}" srcOrd="0" destOrd="0" presId="urn:microsoft.com/office/officeart/2005/8/layout/vList5"/>
    <dgm:cxn modelId="{F2AD0778-ED5C-7A43-8CF9-7C79F337ACDC}" srcId="{E65E884D-0166-47F2-BEC0-AC0B7F18FADE}" destId="{09794BBB-3149-384F-B4B3-D1AC92E619FD}" srcOrd="2" destOrd="0" parTransId="{1BE23455-A972-7C4C-8570-8EA26EB783A8}" sibTransId="{5366AF2E-F8F0-CF4C-A6AF-306880CDC3E7}"/>
    <dgm:cxn modelId="{D18CD895-809C-45FE-A520-002EB2B01A04}" srcId="{8B9031FE-CC64-4445-A7BC-5D8DE11EE772}" destId="{B19E1E74-7CF9-4C07-BC54-ECF3D2F35CAD}" srcOrd="0" destOrd="0" parTransId="{A70E71AD-678C-4427-9082-40A0A80AC041}" sibTransId="{B2C6E09B-4020-46AD-A57F-47BA185DE7F7}"/>
    <dgm:cxn modelId="{066DE7E4-D0B2-4EBF-992F-6D52209F2CB4}" type="presOf" srcId="{07A09CEF-5CEE-46F9-8101-A4DE4BF60E4B}" destId="{CF688582-DF7F-41DC-BBC3-2A6242D56298}" srcOrd="0" destOrd="1" presId="urn:microsoft.com/office/officeart/2005/8/layout/vList5"/>
    <dgm:cxn modelId="{54793E51-D7BE-4A4C-A688-036C66DF0946}" srcId="{8B9031FE-CC64-4445-A7BC-5D8DE11EE772}" destId="{9B7EC68C-AE9F-AB4E-A476-62545BB7A1B1}" srcOrd="2" destOrd="0" parTransId="{B594614D-9AB1-C24F-BB7E-173A7D01F076}" sibTransId="{16D67624-CFB4-2148-AD64-3B8324BA4D30}"/>
    <dgm:cxn modelId="{7DA52107-9B83-C04C-AAE6-EDCCD00A7BEB}" type="presOf" srcId="{27ABBCDE-4952-C94E-B472-18DE1F05B319}" destId="{4241C57B-E2F6-B345-8AFC-AF2818B61905}" srcOrd="0" destOrd="0" presId="urn:microsoft.com/office/officeart/2005/8/layout/vList5"/>
    <dgm:cxn modelId="{23C9FAB3-0AAF-3149-AD5D-548756F8F56B}" srcId="{27ABBCDE-4952-C94E-B472-18DE1F05B319}" destId="{F55517A5-8E6C-E145-AC0F-257A6FCFB40C}" srcOrd="1" destOrd="0" parTransId="{65E34AB0-3E44-C840-9FF1-E7EB97C437F6}" sibTransId="{5241C0F1-D86E-3142-AC31-625081C31913}"/>
    <dgm:cxn modelId="{25456BDF-B06D-B04E-BA41-335EE38E3073}" type="presOf" srcId="{C438FB27-A77E-8E4B-9743-83F7E669ED92}" destId="{2C316542-4534-1D4F-8140-EC67508899F3}" srcOrd="0" destOrd="3" presId="urn:microsoft.com/office/officeart/2005/8/layout/vList5"/>
    <dgm:cxn modelId="{A98100B4-59FD-9B43-A025-0CDCCF6D9A05}" type="presOf" srcId="{09794BBB-3149-384F-B4B3-D1AC92E619FD}" destId="{EE0BDC23-08BE-3442-A5D5-B889B305B627}" srcOrd="0" destOrd="0" presId="urn:microsoft.com/office/officeart/2005/8/layout/vList5"/>
    <dgm:cxn modelId="{3954B14D-AC1C-2149-AE62-03A9FA8EDA8C}" srcId="{E65E884D-0166-47F2-BEC0-AC0B7F18FADE}" destId="{27ABBCDE-4952-C94E-B472-18DE1F05B319}" srcOrd="1" destOrd="0" parTransId="{9BA7DFEF-3B13-2E4E-A57D-7D7D71BF4D22}" sibTransId="{B6F35937-DC21-CB44-A89D-B6C1F927AE30}"/>
    <dgm:cxn modelId="{CA1D5418-133F-8141-BCCD-30E16CB36AAC}" type="presOf" srcId="{A3D57144-A15C-EF40-9FCF-E45750246C08}" destId="{C958DC89-47DA-1A42-A541-CDC6AFADE77D}" srcOrd="0" destOrd="4" presId="urn:microsoft.com/office/officeart/2005/8/layout/vList5"/>
    <dgm:cxn modelId="{0E2C8137-2115-564C-B596-EEA1A49C7E3C}" type="presOf" srcId="{8F78D12A-7783-364B-ABF7-9A2F82390488}" destId="{C958DC89-47DA-1A42-A541-CDC6AFADE77D}" srcOrd="0" destOrd="2" presId="urn:microsoft.com/office/officeart/2005/8/layout/vList5"/>
    <dgm:cxn modelId="{8D67064B-933A-EA4C-A343-A582AD6990E7}" type="presOf" srcId="{97C57AFA-F816-4046-9DF8-71645D1B09F7}" destId="{2C316542-4534-1D4F-8140-EC67508899F3}" srcOrd="0" destOrd="0" presId="urn:microsoft.com/office/officeart/2005/8/layout/vList5"/>
    <dgm:cxn modelId="{E12966C7-7E0E-7F49-A974-7602228F96C7}" srcId="{27ABBCDE-4952-C94E-B472-18DE1F05B319}" destId="{06ED6EC7-9E70-2A4E-86F3-BC71C5A2A437}" srcOrd="2" destOrd="0" parTransId="{79937462-5517-1242-88D4-BD1DDDE667A3}" sibTransId="{CA477A4F-E4F2-DA4A-831B-E1D98518FDF8}"/>
    <dgm:cxn modelId="{541CAB50-BC3F-9640-A076-A81CA8499B5F}" type="presOf" srcId="{7A5EA370-4246-C248-9CF4-B871287D5956}" destId="{CF688582-DF7F-41DC-BBC3-2A6242D56298}" srcOrd="0" destOrd="4" presId="urn:microsoft.com/office/officeart/2005/8/layout/vList5"/>
    <dgm:cxn modelId="{46AEC177-3967-674B-90A2-557C9F61FBB7}" srcId="{09794BBB-3149-384F-B4B3-D1AC92E619FD}" destId="{E4EF7C59-207D-F045-82B3-92CB2F580EB3}" srcOrd="0" destOrd="0" parTransId="{C4AECB7A-F979-004D-BBE8-93B708E06CBB}" sibTransId="{0434DB94-6E8A-0442-9C2E-1B115D24BFC5}"/>
    <dgm:cxn modelId="{7E67A00B-0E18-1544-B48A-4AC8DE4A0D3D}" srcId="{8B9031FE-CC64-4445-A7BC-5D8DE11EE772}" destId="{75C39843-3DEA-324F-A34F-6D5C1B8D22AD}" srcOrd="3" destOrd="0" parTransId="{8037DE51-CD01-6D4F-BEEB-1E60D49D1CA0}" sibTransId="{F644028A-9D1C-704D-95E0-F817B4CAF0A6}"/>
    <dgm:cxn modelId="{6822D686-9E7F-6D46-9211-A9A68570B42D}" type="presOf" srcId="{9B7EC68C-AE9F-AB4E-A476-62545BB7A1B1}" destId="{CF688582-DF7F-41DC-BBC3-2A6242D56298}" srcOrd="0" destOrd="2" presId="urn:microsoft.com/office/officeart/2005/8/layout/vList5"/>
    <dgm:cxn modelId="{1719D88E-6640-4DA2-9AC8-E280C3C233EF}" type="presParOf" srcId="{B5822886-E632-479E-A4DC-E635376DFE35}" destId="{0D4562A9-06E3-4E1C-9BB3-83751EB6EC0E}" srcOrd="0" destOrd="0" presId="urn:microsoft.com/office/officeart/2005/8/layout/vList5"/>
    <dgm:cxn modelId="{9A934C72-38F5-40B4-B044-1499F6B93F09}" type="presParOf" srcId="{0D4562A9-06E3-4E1C-9BB3-83751EB6EC0E}" destId="{D544C308-A23E-4AF9-802E-6C9D17B7E55C}" srcOrd="0" destOrd="0" presId="urn:microsoft.com/office/officeart/2005/8/layout/vList5"/>
    <dgm:cxn modelId="{466D7C4F-9BFB-45E9-86C4-03E4B15B06B2}" type="presParOf" srcId="{0D4562A9-06E3-4E1C-9BB3-83751EB6EC0E}" destId="{CF688582-DF7F-41DC-BBC3-2A6242D56298}" srcOrd="1" destOrd="0" presId="urn:microsoft.com/office/officeart/2005/8/layout/vList5"/>
    <dgm:cxn modelId="{2A54CCF5-94AD-9C4F-A792-84EC16D52323}" type="presParOf" srcId="{B5822886-E632-479E-A4DC-E635376DFE35}" destId="{6FA97493-7B5D-F44F-85B5-AF6DEF3DBD81}" srcOrd="1" destOrd="0" presId="urn:microsoft.com/office/officeart/2005/8/layout/vList5"/>
    <dgm:cxn modelId="{FEFC3C5A-CE29-F242-825C-23AE6B8ED6CF}" type="presParOf" srcId="{B5822886-E632-479E-A4DC-E635376DFE35}" destId="{0D2F8895-9936-2745-B88D-91B1B9E8C871}" srcOrd="2" destOrd="0" presId="urn:microsoft.com/office/officeart/2005/8/layout/vList5"/>
    <dgm:cxn modelId="{AA28CD77-45A9-B44F-B3A2-B82FE6E6A293}" type="presParOf" srcId="{0D2F8895-9936-2745-B88D-91B1B9E8C871}" destId="{4241C57B-E2F6-B345-8AFC-AF2818B61905}" srcOrd="0" destOrd="0" presId="urn:microsoft.com/office/officeart/2005/8/layout/vList5"/>
    <dgm:cxn modelId="{DB5242D0-2948-2740-8BB1-0563D713A218}" type="presParOf" srcId="{0D2F8895-9936-2745-B88D-91B1B9E8C871}" destId="{2C316542-4534-1D4F-8140-EC67508899F3}" srcOrd="1" destOrd="0" presId="urn:microsoft.com/office/officeart/2005/8/layout/vList5"/>
    <dgm:cxn modelId="{AE360EAC-78E0-BD49-88AB-EC9E3427A6BE}" type="presParOf" srcId="{B5822886-E632-479E-A4DC-E635376DFE35}" destId="{0687CB1C-E923-FC49-8BF3-37E5B7665DF7}" srcOrd="3" destOrd="0" presId="urn:microsoft.com/office/officeart/2005/8/layout/vList5"/>
    <dgm:cxn modelId="{038CABBA-D4C0-2142-AD19-5AD4D4EDF1B8}" type="presParOf" srcId="{B5822886-E632-479E-A4DC-E635376DFE35}" destId="{59C1F6DA-9758-C546-AA1F-1809580E4B5E}" srcOrd="4" destOrd="0" presId="urn:microsoft.com/office/officeart/2005/8/layout/vList5"/>
    <dgm:cxn modelId="{D0B704FE-BA6C-9E45-B1AC-80CB38924607}" type="presParOf" srcId="{59C1F6DA-9758-C546-AA1F-1809580E4B5E}" destId="{EE0BDC23-08BE-3442-A5D5-B889B305B627}" srcOrd="0" destOrd="0" presId="urn:microsoft.com/office/officeart/2005/8/layout/vList5"/>
    <dgm:cxn modelId="{437EFCB0-A951-DF4A-B5FF-4AA5ECBB57E9}" type="presParOf" srcId="{59C1F6DA-9758-C546-AA1F-1809580E4B5E}" destId="{C958DC89-47DA-1A42-A541-CDC6AFADE77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688582-DF7F-41DC-BBC3-2A6242D56298}">
      <dsp:nvSpPr>
        <dsp:cNvPr id="0" name=""/>
        <dsp:cNvSpPr/>
      </dsp:nvSpPr>
      <dsp:spPr>
        <a:xfrm rot="5400000">
          <a:off x="4428636" y="-2047964"/>
          <a:ext cx="1573680" cy="587884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Всего средств: 426,2 </a:t>
          </a:r>
          <a:r>
            <a:rPr lang="ru-RU" sz="1800" b="1" kern="1200" dirty="0" err="1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млн.руб</a:t>
          </a:r>
          <a:r>
            <a:rPr lang="ru-RU" sz="1800" b="1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.</a:t>
          </a:r>
          <a:endParaRPr lang="ru-RU" sz="1800" b="1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ФЕДЕРАЛЬНЫЕ</a:t>
          </a:r>
          <a:r>
            <a:rPr lang="ru-RU" sz="1400" b="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: 82,67 млн. руб. (5 894 чел.), </a:t>
          </a: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КРАЕВЫЕ</a:t>
          </a:r>
          <a:r>
            <a:rPr lang="ru-RU" sz="1400" b="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: 343,5 млн. руб., </a:t>
          </a: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МУНИЦИПАЛЬНЫЕ</a:t>
          </a:r>
          <a:r>
            <a:rPr lang="ru-RU" sz="1400" b="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: 1,75 млн. руб.</a:t>
          </a: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 rot="-5400000">
        <a:off x="2276054" y="181439"/>
        <a:ext cx="5802024" cy="1420038"/>
      </dsp:txXfrm>
    </dsp:sp>
    <dsp:sp modelId="{D544C308-A23E-4AF9-802E-6C9D17B7E55C}">
      <dsp:nvSpPr>
        <dsp:cNvPr id="0" name=""/>
        <dsp:cNvSpPr/>
      </dsp:nvSpPr>
      <dsp:spPr>
        <a:xfrm>
          <a:off x="1104559" y="147464"/>
          <a:ext cx="1114471" cy="153371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Меры социальной поддержки</a:t>
          </a:r>
          <a:endParaRPr lang="ru-RU" sz="140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>
        <a:off x="1158963" y="201868"/>
        <a:ext cx="1005663" cy="1424905"/>
      </dsp:txXfrm>
    </dsp:sp>
    <dsp:sp modelId="{3C493178-6D8B-42B3-9B70-D584B0240B07}">
      <dsp:nvSpPr>
        <dsp:cNvPr id="0" name=""/>
        <dsp:cNvSpPr/>
      </dsp:nvSpPr>
      <dsp:spPr>
        <a:xfrm rot="5400000">
          <a:off x="4299128" y="-137518"/>
          <a:ext cx="1853545" cy="570530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муниципальная пенсия: 1,2 млн. руб.,</a:t>
          </a: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 льготы почётным гражданам: 358,4 тыс. руб. , </a:t>
          </a: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помощь в оформлении документов: 19,4 тыс. руб., </a:t>
          </a: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летняя занятость детей на базе КЦСО: 71,1 тыс. руб., спартакиада среди семей, находящихся в СОП: 12,00тыс. руб.,</a:t>
          </a: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 прочие мероприятия 84,5 тыс. руб.</a:t>
          </a: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 rot="-5400000">
        <a:off x="2373249" y="1878844"/>
        <a:ext cx="5614822" cy="1672579"/>
      </dsp:txXfrm>
    </dsp:sp>
    <dsp:sp modelId="{51ABB545-57A4-4B4F-BB6E-BCE8EE5B79FE}">
      <dsp:nvSpPr>
        <dsp:cNvPr id="0" name=""/>
        <dsp:cNvSpPr/>
      </dsp:nvSpPr>
      <dsp:spPr>
        <a:xfrm>
          <a:off x="1088763" y="1942113"/>
          <a:ext cx="1189769" cy="165441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Средства муниципального бюджета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(1 745,4 тыс. руб.) 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46843" y="2000193"/>
        <a:ext cx="1073609" cy="1538252"/>
      </dsp:txXfrm>
    </dsp:sp>
    <dsp:sp modelId="{EE8D4117-F032-4C6E-ACEB-6921BFB10687}">
      <dsp:nvSpPr>
        <dsp:cNvPr id="0" name=""/>
        <dsp:cNvSpPr/>
      </dsp:nvSpPr>
      <dsp:spPr>
        <a:xfrm rot="5400000">
          <a:off x="4381435" y="1718016"/>
          <a:ext cx="1690664" cy="5887091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Закон Красноярского края от 04.06.2019 №7-2828</a:t>
          </a:r>
          <a:endParaRPr lang="ru-RU" sz="140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Поэтапное прекращение деятельности в муниципалитете.</a:t>
          </a:r>
          <a:endParaRPr lang="ru-RU" sz="140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1.01.2020 года функционирование управления социальной защиты и всех сотрудников в </a:t>
          </a:r>
          <a:r>
            <a:rPr lang="ru-RU" sz="1400" b="1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статусе краевого учреждения</a:t>
          </a:r>
          <a:endParaRPr lang="ru-RU" sz="1400" b="1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 1.01.2020 </a:t>
          </a:r>
          <a:r>
            <a:rPr lang="ru-RU" sz="1400" b="1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муниципальные услуги:                                                                                      -признание граждан малоимущими,                                                                                                     -назначение и выплата муниципальных пенсий.</a:t>
          </a:r>
          <a:endParaRPr lang="ru-RU" sz="1400" b="1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 rot="-5400000">
        <a:off x="2283222" y="3898761"/>
        <a:ext cx="5804560" cy="1525602"/>
      </dsp:txXfrm>
    </dsp:sp>
    <dsp:sp modelId="{4C49B451-7ABB-40C7-811B-036550769394}">
      <dsp:nvSpPr>
        <dsp:cNvPr id="0" name=""/>
        <dsp:cNvSpPr/>
      </dsp:nvSpPr>
      <dsp:spPr>
        <a:xfrm>
          <a:off x="1088763" y="3824374"/>
          <a:ext cx="1193685" cy="16825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ea typeface="Tahoma" pitchFamily="34" charset="0"/>
              <a:cs typeface="Times New Roman" pitchFamily="18" charset="0"/>
            </a:rPr>
            <a:t>Изменения в работе</a:t>
          </a:r>
          <a:endParaRPr lang="ru-RU" sz="140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>
        <a:off x="1147034" y="3882645"/>
        <a:ext cx="1077143" cy="15659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688582-DF7F-41DC-BBC3-2A6242D56298}">
      <dsp:nvSpPr>
        <dsp:cNvPr id="0" name=""/>
        <dsp:cNvSpPr/>
      </dsp:nvSpPr>
      <dsp:spPr>
        <a:xfrm rot="5400000">
          <a:off x="4558699" y="-1958702"/>
          <a:ext cx="1696933" cy="587884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>
              <a:latin typeface="Times New Roman" pitchFamily="18" charset="0"/>
              <a:ea typeface="Tahoma" pitchFamily="34" charset="0"/>
              <a:cs typeface="Times New Roman" pitchFamily="18" charset="0"/>
            </a:rPr>
            <a:t>Заключен </a:t>
          </a:r>
          <a:r>
            <a:rPr lang="ru-RU" sz="1600" b="1" kern="1200">
              <a:latin typeface="Times New Roman" pitchFamily="18" charset="0"/>
              <a:ea typeface="Tahoma" pitchFamily="34" charset="0"/>
              <a:cs typeface="Times New Roman" pitchFamily="18" charset="0"/>
            </a:rPr>
            <a:t>энергосервисный контракт</a:t>
          </a:r>
          <a:r>
            <a:rPr lang="ru-RU" sz="1600" b="0" kern="1200">
              <a:latin typeface="Times New Roman" pitchFamily="18" charset="0"/>
              <a:ea typeface="Tahoma" pitchFamily="34" charset="0"/>
              <a:cs typeface="Times New Roman" pitchFamily="18" charset="0"/>
            </a:rPr>
            <a:t>;</a:t>
          </a:r>
          <a:endParaRPr lang="ru-RU" sz="16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Выполнен ремонт муниципальных жилых помещений на сумму 299 тыс. руб.;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Выполнены дополнительные работы по строительству городского кладбища в 1 гектар.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 rot="-5400000">
        <a:off x="2467744" y="215090"/>
        <a:ext cx="5796008" cy="1531259"/>
      </dsp:txXfrm>
    </dsp:sp>
    <dsp:sp modelId="{D544C308-A23E-4AF9-802E-6C9D17B7E55C}">
      <dsp:nvSpPr>
        <dsp:cNvPr id="0" name=""/>
        <dsp:cNvSpPr/>
      </dsp:nvSpPr>
      <dsp:spPr>
        <a:xfrm>
          <a:off x="0" y="192403"/>
          <a:ext cx="2402882" cy="165383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Реформирование и модернизация ЖКХ и повышение энергетической эффективности</a:t>
          </a:r>
        </a:p>
      </dsp:txBody>
      <dsp:txXfrm>
        <a:off x="80734" y="273137"/>
        <a:ext cx="2241414" cy="1492368"/>
      </dsp:txXfrm>
    </dsp:sp>
    <dsp:sp modelId="{2C316542-4534-1D4F-8140-EC67508899F3}">
      <dsp:nvSpPr>
        <dsp:cNvPr id="0" name=""/>
        <dsp:cNvSpPr/>
      </dsp:nvSpPr>
      <dsp:spPr>
        <a:xfrm rot="5400000">
          <a:off x="4558699" y="-117975"/>
          <a:ext cx="1696933" cy="587884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Впервые в городе </a:t>
          </a:r>
          <a:r>
            <a:rPr lang="ru-RU" sz="1600" b="1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разработана комплексная схема организации дорожного движения </a:t>
          </a:r>
          <a:r>
            <a:rPr lang="ru-RU" sz="1600" b="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(КСОДД).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Построен светофорный объект на перекрестке ул. Карла Маркса и ул. Советская.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 rot="-5400000">
        <a:off x="2467744" y="2055817"/>
        <a:ext cx="5796008" cy="1531259"/>
      </dsp:txXfrm>
    </dsp:sp>
    <dsp:sp modelId="{4241C57B-E2F6-B345-8AFC-AF2818B61905}">
      <dsp:nvSpPr>
        <dsp:cNvPr id="0" name=""/>
        <dsp:cNvSpPr/>
      </dsp:nvSpPr>
      <dsp:spPr>
        <a:xfrm>
          <a:off x="8" y="2007755"/>
          <a:ext cx="2402882" cy="165383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Развитие транспортной системы города Назарово</a:t>
          </a:r>
        </a:p>
      </dsp:txBody>
      <dsp:txXfrm>
        <a:off x="80742" y="2088489"/>
        <a:ext cx="2241414" cy="1492368"/>
      </dsp:txXfrm>
    </dsp:sp>
    <dsp:sp modelId="{C958DC89-47DA-1A42-A541-CDC6AFADE77D}">
      <dsp:nvSpPr>
        <dsp:cNvPr id="0" name=""/>
        <dsp:cNvSpPr/>
      </dsp:nvSpPr>
      <dsp:spPr>
        <a:xfrm rot="5400000">
          <a:off x="4558699" y="1719005"/>
          <a:ext cx="1696933" cy="5878845"/>
        </a:xfrm>
        <a:prstGeom prst="round2SameRect">
          <a:avLst/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Благоустроен сквер вдоль ул. Центральная (Сквер «Южный»);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Благоустроен сквер между ул. Котовского и ул. Яблочная (Сквер «Яблочный»);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Благоустроено 16 дворовых территорий.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0" kern="1200" dirty="0">
            <a:latin typeface="Times New Roman" pitchFamily="18" charset="0"/>
            <a:ea typeface="Tahoma" pitchFamily="34" charset="0"/>
            <a:cs typeface="Times New Roman" pitchFamily="18" charset="0"/>
          </a:endParaRPr>
        </a:p>
      </dsp:txBody>
      <dsp:txXfrm rot="-5400000">
        <a:off x="2467744" y="3892798"/>
        <a:ext cx="5796008" cy="1531259"/>
      </dsp:txXfrm>
    </dsp:sp>
    <dsp:sp modelId="{EE0BDC23-08BE-3442-A5D5-B889B305B627}">
      <dsp:nvSpPr>
        <dsp:cNvPr id="0" name=""/>
        <dsp:cNvSpPr/>
      </dsp:nvSpPr>
      <dsp:spPr>
        <a:xfrm>
          <a:off x="0" y="3853058"/>
          <a:ext cx="2402882" cy="165383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ea typeface="Tahoma" pitchFamily="34" charset="0"/>
              <a:cs typeface="Times New Roman" pitchFamily="18" charset="0"/>
            </a:rPr>
            <a:t>Формирование комфортной городской среды</a:t>
          </a:r>
        </a:p>
      </dsp:txBody>
      <dsp:txXfrm>
        <a:off x="80734" y="3933792"/>
        <a:ext cx="2241414" cy="14923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0.71858</cdr:x>
      <cdr:y>0.24627</cdr:y>
    </cdr:from>
    <cdr:to>
      <cdr:x>0.98712</cdr:x>
      <cdr:y>0.36991</cdr:y>
    </cdr:to>
    <cdr:sp macro="" textlink="">
      <cdr:nvSpPr>
        <cdr:cNvPr id="2" name="TextBox 52"/>
        <cdr:cNvSpPr txBox="1"/>
      </cdr:nvSpPr>
      <cdr:spPr>
        <a:xfrm xmlns:a="http://schemas.openxmlformats.org/drawingml/2006/main">
          <a:off x="3229680" y="599927"/>
          <a:ext cx="1206930" cy="30117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84900" tIns="42450" rIns="84900" bIns="42450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defTabSz="849002">
            <a:defRPr/>
          </a:pPr>
          <a:r>
            <a:rPr lang="ru-RU" sz="1400" b="1" dirty="0" smtClean="0">
              <a:solidFill>
                <a:srgbClr val="C00000"/>
              </a:solidFill>
              <a:latin typeface="+mn-lt"/>
              <a:cs typeface="Times New Roman" pitchFamily="18" charset="0"/>
            </a:rPr>
            <a:t>+ 4,3</a:t>
          </a:r>
          <a:endParaRPr lang="ru-RU" sz="1400" b="1" dirty="0">
            <a:solidFill>
              <a:srgbClr val="C00000"/>
            </a:solidFill>
            <a:latin typeface="+mn-lt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FAD58C9-4758-40F7-B718-6D4E570D2933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1388"/>
            <a:ext cx="5438775" cy="38862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095B17FB-2A5B-405C-8520-031C0C62FB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5C5399-9B74-478D-98D9-6F6890242FF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177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3C10EB-CE9D-42E5-BA2A-F8E7FD266E38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6968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6926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2669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83077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70371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6438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2646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9156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107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5840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61565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80288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9270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6059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72940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2716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D6684B2-A6BF-4182-978E-7597C66D79AF}" type="datetimeFigureOut">
              <a:rPr lang="ru-RU" smtClean="0"/>
              <a:pPr>
                <a:defRPr/>
              </a:pPr>
              <a:t>28.02.2020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87BF5CD-38B7-45B1-A756-326FAB2DDFA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5426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38" r:id="rId1"/>
    <p:sldLayoutId id="2147484639" r:id="rId2"/>
    <p:sldLayoutId id="2147484640" r:id="rId3"/>
    <p:sldLayoutId id="2147484641" r:id="rId4"/>
    <p:sldLayoutId id="2147484642" r:id="rId5"/>
    <p:sldLayoutId id="2147484643" r:id="rId6"/>
    <p:sldLayoutId id="2147484644" r:id="rId7"/>
    <p:sldLayoutId id="2147484645" r:id="rId8"/>
    <p:sldLayoutId id="2147484646" r:id="rId9"/>
    <p:sldLayoutId id="2147484647" r:id="rId10"/>
    <p:sldLayoutId id="2147484648" r:id="rId11"/>
    <p:sldLayoutId id="2147484649" r:id="rId12"/>
    <p:sldLayoutId id="2147484650" r:id="rId13"/>
    <p:sldLayoutId id="2147484651" r:id="rId14"/>
    <p:sldLayoutId id="2147484652" r:id="rId15"/>
    <p:sldLayoutId id="21474846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29.emf"/><Relationship Id="rId7" Type="http://schemas.openxmlformats.org/officeDocument/2006/relationships/image" Target="../media/image33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10" Type="http://schemas.openxmlformats.org/officeDocument/2006/relationships/image" Target="../media/image1.png"/><Relationship Id="rId4" Type="http://schemas.openxmlformats.org/officeDocument/2006/relationships/image" Target="../media/image30.emf"/><Relationship Id="rId9" Type="http://schemas.openxmlformats.org/officeDocument/2006/relationships/image" Target="../media/image3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gif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diagramLayout" Target="../diagrams/layout1.xml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diagramData" Target="../diagrams/data1.xml"/><Relationship Id="rId17" Type="http://schemas.openxmlformats.org/officeDocument/2006/relationships/image" Target="../media/image21.jpeg"/><Relationship Id="rId2" Type="http://schemas.openxmlformats.org/officeDocument/2006/relationships/image" Target="../media/image1.png"/><Relationship Id="rId1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5" Type="http://schemas.openxmlformats.org/officeDocument/2006/relationships/diagramColors" Target="../diagrams/colors1.xml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544352" y="0"/>
            <a:ext cx="435875" cy="489685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" y="0"/>
            <a:ext cx="9144000" cy="6005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82196"/>
            <a:ext cx="1959074" cy="223612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1" y="661022"/>
            <a:ext cx="2394065" cy="2398061"/>
          </a:xfrm>
          <a:prstGeom prst="rect">
            <a:avLst/>
          </a:prstGeom>
          <a:solidFill>
            <a:sysClr val="window" lastClr="FFFFFF">
              <a:alpha val="82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84900" tIns="42450" rIns="84900" bIns="42450" rtlCol="0" anchor="ctr"/>
          <a:lstStyle/>
          <a:p>
            <a:pPr marL="0" marR="0" lvl="0" indent="0" algn="ctr" defTabSz="8490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549" y="1999829"/>
            <a:ext cx="8516203" cy="2957418"/>
          </a:xfrm>
        </p:spPr>
        <p:txBody>
          <a:bodyPr>
            <a:normAutofit/>
          </a:bodyPr>
          <a:lstStyle/>
          <a:p>
            <a:pPr marL="0" indent="0" algn="ctr">
              <a:buFont typeface="Arial" pitchFamily="34" charset="0"/>
              <a:buNone/>
              <a:defRPr/>
            </a:pPr>
            <a:endParaRPr lang="ru-RU" sz="4000" b="1" kern="0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4000" b="1" kern="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Отчет</a:t>
            </a: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4000" b="1" kern="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главы города  Назарово</a:t>
            </a:r>
          </a:p>
          <a:p>
            <a:pPr marL="0" indent="0" algn="ctr">
              <a:buFont typeface="Arial" pitchFamily="34" charset="0"/>
              <a:buNone/>
              <a:defRPr/>
            </a:pPr>
            <a:r>
              <a:rPr lang="ru-RU" sz="4000" b="1" kern="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 2019 год.</a:t>
            </a:r>
            <a:endParaRPr lang="ru-RU" sz="40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6683433" y="1606667"/>
            <a:ext cx="2296793" cy="5076763"/>
          </a:xfrm>
          <a:prstGeom prst="rect">
            <a:avLst/>
          </a:prstGeom>
          <a:solidFill>
            <a:sysClr val="window" lastClr="FFFFFF">
              <a:alpha val="82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84900" tIns="42450" rIns="84900" bIns="42450" rtlCol="0" anchor="ctr"/>
          <a:lstStyle/>
          <a:p>
            <a:pPr marL="0" marR="0" lvl="0" indent="0" algn="ctr" defTabSz="8490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620688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Заработная плата категорий работников бюджетной сферы </a:t>
            </a:r>
            <a:r>
              <a:rPr lang="ru-RU" b="1" dirty="0" smtClean="0">
                <a:solidFill>
                  <a:srgbClr val="C00000"/>
                </a:solidFill>
                <a:latin typeface="Arial"/>
                <a:cs typeface="Arial" charset="0"/>
              </a:rPr>
              <a:t>муниципалитета</a:t>
            </a:r>
            <a:r>
              <a:rPr lang="ru-RU" b="1" dirty="0">
                <a:solidFill>
                  <a:srgbClr val="C00000"/>
                </a:solidFill>
                <a:latin typeface="Arial"/>
                <a:cs typeface="Arial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Arial"/>
                <a:cs typeface="Arial" charset="0"/>
              </a:rPr>
              <a:t>в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соответствии с указами Президента РФ –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Arial" charset="0"/>
              </a:rPr>
              <a:t>нац.проекты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  <a:ea typeface="+mn-ea"/>
              <a:cs typeface="Arial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147776"/>
              </p:ext>
            </p:extLst>
          </p:nvPr>
        </p:nvGraphicFramePr>
        <p:xfrm>
          <a:off x="36005" y="1267019"/>
          <a:ext cx="9074411" cy="566564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343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5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7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29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8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30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17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15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endParaRPr lang="ru-RU" sz="1400" b="1" u="none" strike="noStrike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b="1" u="none" strike="noStrike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ru-RU" sz="1400" b="1" u="none" strike="noStrike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BADDE1">
                        <a:alpha val="8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Категории работников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BADDE1">
                        <a:alpha val="8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плата, </a:t>
                      </a:r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рублей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BADDE1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BADDE1">
                        <a:alpha val="8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</a:t>
                      </a:r>
                      <a:endParaRPr lang="ru-RU" sz="1400" b="1" u="none" strike="noStrike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к 2012, </a:t>
                      </a:r>
                    </a:p>
                    <a:p>
                      <a:pPr algn="ctr" fontAlgn="ctr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BADDE1">
                        <a:alpha val="8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Соотношение к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целевому показателю, 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BADDE1">
                        <a:alpha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02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BADDE1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</a:t>
                      </a:r>
                    </a:p>
                    <a:p>
                      <a:pPr algn="ctr" fontAlgn="ctr"/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(целевой индикатор)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BADDE1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2019 (факт)</a:t>
                      </a:r>
                    </a:p>
                  </a:txBody>
                  <a:tcPr marL="0" marR="0" marT="0" marB="0" anchor="ctr">
                    <a:solidFill>
                      <a:srgbClr val="BADDE1">
                        <a:alpha val="8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</a:t>
                      </a:r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работники общего образования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35 928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32 224</a:t>
                      </a:r>
                      <a:endParaRPr lang="ru-RU" sz="1400" b="1" i="1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</a:t>
                      </a:r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работники ДОУ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26 610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26 676</a:t>
                      </a:r>
                      <a:endParaRPr lang="ru-RU" sz="1400" b="1" i="1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100,2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1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</a:t>
                      </a:r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работники доп. образования детей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32 269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33 061</a:t>
                      </a:r>
                      <a:endParaRPr lang="ru-RU" sz="1400" b="1" i="1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1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Работники учреждений культуры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26 114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sz="1400" b="1" i="1" u="none" strike="noStrik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088</a:t>
                      </a:r>
                      <a:endParaRPr lang="ru-RU" sz="1400" b="1" i="1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1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медицинский персонал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35 163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35 179</a:t>
                      </a:r>
                      <a:endParaRPr lang="ru-RU" sz="1400" b="1" i="1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1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работники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  <a:endParaRPr lang="ru-RU" sz="1400" b="1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39 339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40 272</a:t>
                      </a:r>
                      <a:endParaRPr lang="ru-RU" sz="1400" b="1" i="1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4,85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102,4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382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заработная плата </a:t>
                      </a:r>
                      <a:r>
                        <a:rPr lang="ru-RU" sz="1400" b="1" i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крае </a:t>
                      </a:r>
                    </a:p>
                    <a:p>
                      <a:pPr algn="l" fontAlgn="b"/>
                      <a:r>
                        <a:rPr lang="ru-RU" sz="1400" b="1" i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 2015 года - доход </a:t>
                      </a:r>
                      <a:r>
                        <a:rPr lang="ru-RU" sz="1400" b="1" i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трудовой </a:t>
                      </a:r>
                      <a:r>
                        <a:rPr lang="ru-RU" sz="1400" b="1" i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деятельности)</a:t>
                      </a:r>
                      <a:endParaRPr lang="ru-RU" sz="1400" b="1" i="1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sz="1400" b="1" i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1400" b="1" i="1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41 607,9</a:t>
                      </a:r>
                      <a:endParaRPr lang="ru-RU" sz="1400" b="1" i="1" u="none" strike="noStrike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1" u="none" strike="noStrike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48 831 </a:t>
                      </a:r>
                      <a:endParaRPr lang="ru-RU" sz="1400" b="1" i="1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400" b="1" i="1" u="none" strike="noStrike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117,4</a:t>
                      </a:r>
                      <a:endParaRPr lang="ru-RU" sz="1400" b="1" i="1" u="none" strike="noStrike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BADDE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-2845" y="1"/>
            <a:ext cx="9144001" cy="62068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8708125" y="146139"/>
            <a:ext cx="435875" cy="489685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0800000">
            <a:off x="36005" y="1226080"/>
            <a:ext cx="9143998" cy="27293"/>
          </a:xfrm>
          <a:prstGeom prst="line">
            <a:avLst/>
          </a:prstGeom>
          <a:ln w="28575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31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6475614" y="1002643"/>
            <a:ext cx="2689377" cy="5855357"/>
          </a:xfrm>
          <a:prstGeom prst="rect">
            <a:avLst/>
          </a:prstGeom>
          <a:solidFill>
            <a:sysClr val="window" lastClr="FFFFFF">
              <a:alpha val="82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84900" tIns="42450" rIns="84900" bIns="42450" rtlCol="0" anchor="ctr"/>
          <a:lstStyle/>
          <a:p>
            <a:pPr marL="0" marR="0" lvl="0" indent="0" algn="ctr" defTabSz="8490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Picture 2" descr="ÐÑÐ´Ð¸ ÑÐ°Ð·Ð½ÑÑ Ð¿ÑÐ¾ÑÐµÑÑÐ¸Ð¹ Ð²ÐµÐºÑÐ¾ÑÐ½ÑÐ¹ ÐºÐ»Ð¸Ð¿Ð°ÑÑ. People profession - vector stock"/>
          <p:cNvPicPr>
            <a:picLocks noChangeAspect="1" noChangeArrowheads="1"/>
          </p:cNvPicPr>
          <p:nvPr/>
        </p:nvPicPr>
        <p:blipFill>
          <a:blip r:embed="rId2" cstate="print"/>
          <a:srcRect l="51402" t="1260" r="1512" b="51024"/>
          <a:stretch>
            <a:fillRect/>
          </a:stretch>
        </p:blipFill>
        <p:spPr bwMode="auto">
          <a:xfrm>
            <a:off x="5393466" y="1661491"/>
            <a:ext cx="99060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2008" y="588861"/>
            <a:ext cx="9119982" cy="42011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53693" y="1102930"/>
            <a:ext cx="3764554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31.12.2018 всего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729 муниципальных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жилых помещений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5393466" y="1109645"/>
            <a:ext cx="3696840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31.12.2019 всего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693 муниципальных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жилых помещения</a:t>
            </a:r>
          </a:p>
        </p:txBody>
      </p:sp>
      <p:graphicFrame>
        <p:nvGraphicFramePr>
          <p:cNvPr id="11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2511029"/>
              </p:ext>
            </p:extLst>
          </p:nvPr>
        </p:nvGraphicFramePr>
        <p:xfrm>
          <a:off x="4048299" y="1532725"/>
          <a:ext cx="4912822" cy="3562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0549116"/>
              </p:ext>
            </p:extLst>
          </p:nvPr>
        </p:nvGraphicFramePr>
        <p:xfrm>
          <a:off x="-102975" y="1545910"/>
          <a:ext cx="5827801" cy="3562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0" y="-6715"/>
            <a:ext cx="9144001" cy="616316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8744986" y="99176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10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0984" y="641259"/>
            <a:ext cx="8884692" cy="4367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Городская среда</a:t>
            </a:r>
            <a:endParaRPr lang="ru-RU" sz="2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" y="1026622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 bwMode="auto">
          <a:xfrm>
            <a:off x="40985" y="4982858"/>
            <a:ext cx="9035758" cy="40011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Жилье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-1" y="5513027"/>
            <a:ext cx="9144001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lvl="0" indent="34290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Дети-сироты – приобретено 22 кв., 18,7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млн.руб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</a:p>
          <a:p>
            <a:pPr lvl="0" indent="34290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Молодые семьи – выданы сертификаты 3 семьям, 3,6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342900" eaLnBrk="0" hangingPunct="0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Переселение граждан из  аварийного жилья – приобретено 45 кв., 65,06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млн.руб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15989" y="1043895"/>
            <a:ext cx="1712021" cy="578172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-36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помещений (приватизация).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12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4290704" y="1002643"/>
            <a:ext cx="4874288" cy="5855357"/>
          </a:xfrm>
          <a:prstGeom prst="rect">
            <a:avLst/>
          </a:prstGeom>
          <a:solidFill>
            <a:sysClr val="window" lastClr="FFFFFF">
              <a:alpha val="82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84900" tIns="42450" rIns="84900" bIns="42450" rtlCol="0" anchor="ctr"/>
          <a:lstStyle/>
          <a:p>
            <a:pPr marL="0" marR="0" lvl="0" indent="0" algn="ctr" defTabSz="8490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457200" y="1258180"/>
            <a:ext cx="33433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Благоустройство территорий. </a:t>
            </a:r>
            <a:endParaRPr lang="ru-RU" altLang="ru-RU" b="1" dirty="0"/>
          </a:p>
        </p:txBody>
      </p:sp>
      <p:sp>
        <p:nvSpPr>
          <p:cNvPr id="6147" name="Прямоугольник 2"/>
          <p:cNvSpPr>
            <a:spLocks noChangeArrowheads="1"/>
          </p:cNvSpPr>
          <p:nvPr/>
        </p:nvSpPr>
        <p:spPr bwMode="auto">
          <a:xfrm>
            <a:off x="217884" y="1615458"/>
            <a:ext cx="863679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1350" dirty="0">
                <a:latin typeface="Times New Roman" panose="02020603050405020304" pitchFamily="18" charset="0"/>
                <a:ea typeface="Arial Unicode MS" pitchFamily="34" charset="-128"/>
              </a:rPr>
              <a:t>«Благоустройство территории  сквера «Южный»  и «Благоустройство территории сквера «Яблочный» </a:t>
            </a:r>
          </a:p>
          <a:p>
            <a:r>
              <a:rPr lang="ru-RU" altLang="ru-RU" sz="1350" dirty="0">
                <a:latin typeface="Times New Roman" panose="02020603050405020304" pitchFamily="18" charset="0"/>
                <a:ea typeface="Arial Unicode MS" pitchFamily="34" charset="-128"/>
              </a:rPr>
              <a:t>на общую сумму </a:t>
            </a:r>
            <a:r>
              <a:rPr lang="ru-RU" altLang="ru-RU" sz="1350" dirty="0" smtClean="0">
                <a:latin typeface="Times New Roman" panose="02020603050405020304" pitchFamily="18" charset="0"/>
                <a:ea typeface="Arial Unicode MS" pitchFamily="34" charset="-128"/>
              </a:rPr>
              <a:t>12,2 млн. </a:t>
            </a:r>
            <a:r>
              <a:rPr lang="ru-RU" altLang="ru-RU" sz="1350" dirty="0">
                <a:latin typeface="Times New Roman" panose="02020603050405020304" pitchFamily="18" charset="0"/>
                <a:ea typeface="Arial Unicode MS" pitchFamily="34" charset="-128"/>
              </a:rPr>
              <a:t>рублей</a:t>
            </a:r>
            <a:endParaRPr lang="ru-RU" altLang="ru-RU" sz="1350" dirty="0"/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-25633" y="3500266"/>
            <a:ext cx="4572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1350" dirty="0">
                <a:latin typeface="Times New Roman" panose="02020603050405020304" pitchFamily="18" charset="0"/>
                <a:cs typeface="Calibri" panose="020F0502020204030204" pitchFamily="34" charset="0"/>
              </a:rPr>
              <a:t>«Благоустройство территории парка «Берёзовая роща» - стоимость </a:t>
            </a:r>
            <a:r>
              <a:rPr lang="ru-RU" altLang="ru-RU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16,6 млн.</a:t>
            </a:r>
            <a:r>
              <a:rPr lang="ru-RU" altLang="ru-RU" sz="1350" dirty="0" smtClean="0">
                <a:latin typeface="Times New Roman" panose="02020603050405020304" pitchFamily="18" charset="0"/>
                <a:cs typeface="Calibri" panose="020F0502020204030204" pitchFamily="34" charset="0"/>
              </a:rPr>
              <a:t>  </a:t>
            </a:r>
            <a:r>
              <a:rPr lang="ru-RU" altLang="ru-RU" sz="1350" dirty="0">
                <a:latin typeface="Times New Roman" panose="02020603050405020304" pitchFamily="18" charset="0"/>
                <a:cs typeface="Calibri" panose="020F0502020204030204" pitchFamily="34" charset="0"/>
              </a:rPr>
              <a:t>рублей</a:t>
            </a:r>
            <a:endParaRPr lang="ru-RU" altLang="ru-RU" sz="1350" dirty="0"/>
          </a:p>
        </p:txBody>
      </p:sp>
      <p:sp>
        <p:nvSpPr>
          <p:cNvPr id="6149" name="Прямоугольник 4"/>
          <p:cNvSpPr>
            <a:spLocks noChangeArrowheads="1"/>
          </p:cNvSpPr>
          <p:nvPr/>
        </p:nvSpPr>
        <p:spPr bwMode="auto">
          <a:xfrm>
            <a:off x="4536281" y="3142475"/>
            <a:ext cx="45720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1350" dirty="0">
                <a:latin typeface="Times New Roman" panose="02020603050405020304" pitchFamily="18" charset="0"/>
                <a:cs typeface="Calibri" panose="020F0502020204030204" pitchFamily="34" charset="0"/>
              </a:rPr>
              <a:t>«Благоустройство территории парка п. Бор – центральная площадь и пешеходный бульвар ул. Ленина» - стоимость </a:t>
            </a:r>
            <a:r>
              <a:rPr lang="ru-RU" altLang="ru-RU" sz="1350" dirty="0" smtClean="0">
                <a:latin typeface="Times New Roman" panose="02020603050405020304" pitchFamily="18" charset="0"/>
                <a:cs typeface="Calibri" panose="020F0502020204030204" pitchFamily="34" charset="0"/>
              </a:rPr>
              <a:t>6,7 млн. </a:t>
            </a:r>
            <a:r>
              <a:rPr lang="ru-RU" altLang="ru-RU" sz="1350" dirty="0">
                <a:latin typeface="Times New Roman" panose="02020603050405020304" pitchFamily="18" charset="0"/>
                <a:cs typeface="Calibri" panose="020F0502020204030204" pitchFamily="34" charset="0"/>
              </a:rPr>
              <a:t>рублей</a:t>
            </a:r>
            <a:endParaRPr lang="ru-RU" altLang="ru-RU" sz="1350" dirty="0"/>
          </a:p>
        </p:txBody>
      </p:sp>
      <p:sp>
        <p:nvSpPr>
          <p:cNvPr id="6" name="Прямоугольник 5">
            <a:extLst/>
          </p:cNvPr>
          <p:cNvSpPr/>
          <p:nvPr/>
        </p:nvSpPr>
        <p:spPr>
          <a:xfrm>
            <a:off x="4197905" y="4566044"/>
            <a:ext cx="4782322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50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350" kern="150" spc="-4" dirty="0"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Аллея Памяти «Благоустройство территории, где расположен  мемориальный комплекс воинам - Назаровцам, погибшим в Великой Отечественной войне и прилегающей к нему территории от здания районной администрации до ул. Советская» - стоимость </a:t>
            </a:r>
            <a:r>
              <a:rPr lang="ru-RU" sz="1350" kern="150" spc="-4" dirty="0" smtClean="0"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50,5 млн. </a:t>
            </a:r>
            <a:r>
              <a:rPr lang="ru-RU" sz="1350" kern="150" spc="-4" dirty="0"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рублей. </a:t>
            </a:r>
            <a:endParaRPr lang="ru-RU" sz="1350" dirty="0"/>
          </a:p>
        </p:txBody>
      </p:sp>
      <p:sp>
        <p:nvSpPr>
          <p:cNvPr id="7" name="Прямоугольник 6">
            <a:extLst/>
          </p:cNvPr>
          <p:cNvSpPr/>
          <p:nvPr/>
        </p:nvSpPr>
        <p:spPr>
          <a:xfrm>
            <a:off x="-42920" y="5158562"/>
            <a:ext cx="433362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50" kern="150" spc="-4" dirty="0"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«Благоустройство территории сквера им. М.А. Ладыниной»</a:t>
            </a:r>
            <a:endParaRPr lang="ru-RU" sz="1350" dirty="0"/>
          </a:p>
        </p:txBody>
      </p:sp>
      <p:pic>
        <p:nvPicPr>
          <p:cNvPr id="8" name="Рисунок 7">
            <a:extLst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62" y="2145936"/>
            <a:ext cx="2509573" cy="109513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>
            <a:extLst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337" y="2061176"/>
            <a:ext cx="1834922" cy="108033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>
            <a:extLst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007" y="4015365"/>
            <a:ext cx="2489974" cy="11794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>
            <a:extLst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4337" y="3751165"/>
            <a:ext cx="2057342" cy="96710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>
            <a:extLst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2124" y="5585473"/>
            <a:ext cx="3240157" cy="122785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>
            <a:extLst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2438" y="5569477"/>
            <a:ext cx="2464185" cy="125984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>
            <a:extLst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035" y="5612025"/>
            <a:ext cx="1912249" cy="122785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Рисунок 14">
            <a:extLst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28549" y="5630141"/>
            <a:ext cx="1939367" cy="122785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0" y="0"/>
            <a:ext cx="9144001" cy="609601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18" name="Заголовок 1"/>
          <p:cNvSpPr txBox="1">
            <a:spLocks/>
          </p:cNvSpPr>
          <p:nvPr/>
        </p:nvSpPr>
        <p:spPr bwMode="auto">
          <a:xfrm>
            <a:off x="8729117" y="106587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515" y="610529"/>
            <a:ext cx="9119982" cy="4403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" y="1026622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Заголовок 1"/>
          <p:cNvSpPr txBox="1">
            <a:spLocks/>
          </p:cNvSpPr>
          <p:nvPr/>
        </p:nvSpPr>
        <p:spPr>
          <a:xfrm>
            <a:off x="40984" y="641259"/>
            <a:ext cx="8884692" cy="43672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Городская  комфортная среда</a:t>
            </a:r>
            <a:endParaRPr lang="ru-RU" sz="20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34515" y="610529"/>
            <a:ext cx="9119982" cy="4403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544352" y="0"/>
            <a:ext cx="435875" cy="489685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" y="0"/>
            <a:ext cx="9144000" cy="6005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</a:p>
        </p:txBody>
      </p:sp>
      <p:pic>
        <p:nvPicPr>
          <p:cNvPr id="9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8118" y="4327346"/>
            <a:ext cx="4954385" cy="2551827"/>
          </a:xfrm>
          <a:prstGeom prst="rect">
            <a:avLst/>
          </a:prstGeom>
          <a:solidFill>
            <a:sysClr val="window" lastClr="FFFFFF">
              <a:alpha val="82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84900" tIns="42450" rIns="84900" bIns="42450" rtlCol="0" anchor="ctr"/>
          <a:lstStyle/>
          <a:p>
            <a:pPr marL="0" marR="0" lvl="0" indent="0" algn="ctr" defTabSz="8490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6110" y="682195"/>
            <a:ext cx="7330074" cy="1507700"/>
          </a:xfrm>
        </p:spPr>
        <p:txBody>
          <a:bodyPr>
            <a:normAutofit/>
          </a:bodyPr>
          <a:lstStyle/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МКУ «Управление городским хозяйством»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F335FAC0-E340-0741-87A2-4CE7C1C4A6CB}"/>
              </a:ext>
            </a:extLst>
          </p:cNvPr>
          <p:cNvSpPr txBox="1">
            <a:spLocks/>
          </p:cNvSpPr>
          <p:nvPr/>
        </p:nvSpPr>
        <p:spPr>
          <a:xfrm>
            <a:off x="914399" y="1710073"/>
            <a:ext cx="8480851" cy="150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359A6D81-C4CF-DE41-9BA4-35BE3C102296}"/>
              </a:ext>
            </a:extLst>
          </p:cNvPr>
          <p:cNvGraphicFramePr/>
          <p:nvPr>
            <p:extLst/>
          </p:nvPr>
        </p:nvGraphicFramePr>
        <p:xfrm>
          <a:off x="4076222" y="1847590"/>
          <a:ext cx="3454878" cy="462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Объект 2">
            <a:extLst>
              <a:ext uri="{FF2B5EF4-FFF2-40B4-BE49-F238E27FC236}">
                <a16:creationId xmlns:a16="http://schemas.microsoft.com/office/drawing/2014/main" id="{2471604A-039C-F045-A5D3-8427F77E5534}"/>
              </a:ext>
            </a:extLst>
          </p:cNvPr>
          <p:cNvSpPr txBox="1">
            <a:spLocks/>
          </p:cNvSpPr>
          <p:nvPr/>
        </p:nvSpPr>
        <p:spPr>
          <a:xfrm>
            <a:off x="457200" y="2162354"/>
            <a:ext cx="3796748" cy="4695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r>
              <a:rPr lang="ru-RU" sz="20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Муниципальные</a:t>
            </a:r>
            <a:br>
              <a:rPr lang="ru-RU" sz="20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контракты:</a:t>
            </a:r>
          </a:p>
          <a:p>
            <a:pPr marL="0" indent="0">
              <a:buNone/>
              <a:defRPr/>
            </a:pP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2018:</a:t>
            </a:r>
            <a:b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77</a:t>
            </a:r>
            <a:r>
              <a:rPr lang="ru-RU" sz="24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контрактов на сумму:</a:t>
            </a:r>
            <a:br>
              <a:rPr lang="ru-RU" sz="2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135,5 </a:t>
            </a:r>
            <a:r>
              <a:rPr lang="ru-RU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</a:t>
            </a:r>
            <a:r>
              <a:rPr lang="ru-RU" sz="2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Экономия: </a:t>
            </a: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2,1</a:t>
            </a:r>
            <a:r>
              <a:rPr lang="ru-RU" sz="2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 руб.</a:t>
            </a:r>
            <a:endParaRPr lang="ru-RU" sz="2400" b="1" kern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2019</a:t>
            </a: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b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93</a:t>
            </a:r>
            <a:r>
              <a:rPr lang="ru-RU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контракта на сумму:</a:t>
            </a:r>
            <a:br>
              <a:rPr lang="ru-RU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205,4 </a:t>
            </a:r>
            <a:r>
              <a:rPr lang="ru-RU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</a:t>
            </a:r>
            <a:r>
              <a:rPr lang="ru-RU" sz="2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Экономия: </a:t>
            </a: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17,5</a:t>
            </a:r>
            <a:r>
              <a:rPr lang="ru-RU" sz="24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 руб.</a:t>
            </a:r>
          </a:p>
          <a:p>
            <a:pPr marL="0" indent="0">
              <a:buNone/>
              <a:defRPr/>
            </a:pPr>
            <a:endParaRPr lang="ru-RU" sz="2400" kern="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8718622" y="115365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12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0984" y="641259"/>
            <a:ext cx="8884692" cy="4367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Городская среда</a:t>
            </a:r>
            <a:endParaRPr lang="ru-RU" sz="2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" y="1026622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06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4019" y="650046"/>
            <a:ext cx="9119982" cy="4763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ятиугольник 12"/>
          <p:cNvSpPr/>
          <p:nvPr/>
        </p:nvSpPr>
        <p:spPr bwMode="auto">
          <a:xfrm>
            <a:off x="191068" y="1188303"/>
            <a:ext cx="8516204" cy="5444508"/>
          </a:xfrm>
          <a:prstGeom prst="homePlate">
            <a:avLst/>
          </a:prstGeom>
          <a:solidFill>
            <a:srgbClr val="E1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55093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0" y="1126414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-2719316" y="3947617"/>
            <a:ext cx="5820771" cy="1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8544352" y="0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>
            <p:extLst/>
          </p:nvPr>
        </p:nvGraphicFramePr>
        <p:xfrm>
          <a:off x="415693" y="1125916"/>
          <a:ext cx="8366453" cy="5506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8708125" y="165408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13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0984" y="641259"/>
            <a:ext cx="8884692" cy="4367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Городская среда</a:t>
            </a:r>
            <a:endParaRPr lang="ru-RU" sz="2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1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/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717549"/>
            <a:ext cx="2410691" cy="179289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544352" y="0"/>
            <a:ext cx="435875" cy="489685"/>
          </a:xfrm>
        </p:spPr>
        <p:txBody>
          <a:bodyPr>
            <a:normAutofit fontScale="90000"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" y="0"/>
            <a:ext cx="9144000" cy="6005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</a:p>
        </p:txBody>
      </p:sp>
      <p:pic>
        <p:nvPicPr>
          <p:cNvPr id="9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58189" y="4306173"/>
            <a:ext cx="4954385" cy="2551827"/>
          </a:xfrm>
          <a:prstGeom prst="rect">
            <a:avLst/>
          </a:prstGeom>
          <a:solidFill>
            <a:sysClr val="window" lastClr="FFFFFF">
              <a:alpha val="82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84900" tIns="42450" rIns="84900" bIns="42450" rtlCol="0" anchor="ctr"/>
          <a:lstStyle/>
          <a:p>
            <a:pPr marL="0" marR="0" lvl="0" indent="0" algn="ctr" defTabSz="8490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0691" y="790847"/>
            <a:ext cx="6445292" cy="1507700"/>
          </a:xfrm>
        </p:spPr>
        <p:txBody>
          <a:bodyPr>
            <a:normAutofit/>
          </a:bodyPr>
          <a:lstStyle/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r>
              <a:rPr lang="ru-RU" sz="2400" b="1" kern="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Ямочный </a:t>
            </a: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ремонт улично-дорожной сети</a:t>
            </a:r>
          </a:p>
        </p:txBody>
      </p:sp>
      <p:sp>
        <p:nvSpPr>
          <p:cNvPr id="14" name="Объект 2">
            <a:extLst>
              <a:ext uri="{FF2B5EF4-FFF2-40B4-BE49-F238E27FC236}">
                <a16:creationId xmlns:a16="http://schemas.microsoft.com/office/drawing/2014/main" id="{F335FAC0-E340-0741-87A2-4CE7C1C4A6CB}"/>
              </a:ext>
            </a:extLst>
          </p:cNvPr>
          <p:cNvSpPr txBox="1">
            <a:spLocks/>
          </p:cNvSpPr>
          <p:nvPr/>
        </p:nvSpPr>
        <p:spPr>
          <a:xfrm>
            <a:off x="914399" y="1710073"/>
            <a:ext cx="8480851" cy="150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2471604A-039C-F045-A5D3-8427F77E5534}"/>
              </a:ext>
            </a:extLst>
          </p:cNvPr>
          <p:cNvSpPr txBox="1">
            <a:spLocks/>
          </p:cNvSpPr>
          <p:nvPr/>
        </p:nvSpPr>
        <p:spPr>
          <a:xfrm>
            <a:off x="479798" y="1979523"/>
            <a:ext cx="3796748" cy="4695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2017:</a:t>
            </a:r>
            <a:b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12 575 м</a:t>
            </a:r>
            <a:r>
              <a:rPr lang="ru-RU" sz="2400" kern="0" baseline="3000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br>
              <a:rPr lang="ru-RU" sz="2400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 сумму: 12,5 </a:t>
            </a:r>
            <a:r>
              <a:rPr lang="ru-RU" sz="2400" kern="0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млн.руб</a:t>
            </a: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2018:</a:t>
            </a:r>
            <a:b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10 114 м</a:t>
            </a:r>
            <a:r>
              <a:rPr lang="ru-RU" sz="2400" kern="0" baseline="30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сумму: 10,3 </a:t>
            </a:r>
            <a:r>
              <a:rPr lang="ru-RU" sz="2400" kern="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ru-RU" sz="24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2019:</a:t>
            </a: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17 350 м</a:t>
            </a:r>
            <a:r>
              <a:rPr lang="ru-RU" sz="2400" kern="0" baseline="30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сумму: 14,9 </a:t>
            </a:r>
            <a:r>
              <a:rPr lang="ru-RU" sz="2400" kern="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4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Font typeface="Arial" pitchFamily="34" charset="0"/>
              <a:buNone/>
              <a:defRPr/>
            </a:pPr>
            <a:endParaRPr lang="ru-RU" sz="2400" b="1" kern="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831292A0-59AB-A94C-8E8D-D852D4D3E250}"/>
              </a:ext>
            </a:extLst>
          </p:cNvPr>
          <p:cNvGraphicFramePr/>
          <p:nvPr>
            <p:extLst/>
          </p:nvPr>
        </p:nvGraphicFramePr>
        <p:xfrm>
          <a:off x="3694669" y="2321696"/>
          <a:ext cx="4849683" cy="4128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8729117" y="75434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14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72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064" y="1541128"/>
            <a:ext cx="1386747" cy="1380246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10396" y="628225"/>
            <a:ext cx="9133604" cy="483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96" y="-8152"/>
            <a:ext cx="9143999" cy="61305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0" y="1126414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0" y="552119"/>
            <a:ext cx="8884692" cy="51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Экономика</a:t>
            </a:r>
            <a:r>
              <a:rPr kumimoji="0" lang="ru-RU" sz="20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большая и малая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151252" y="1676308"/>
            <a:ext cx="3730331" cy="11387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Разработана и прошла публичное обсуждение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Стратегия социально-экономического развития города Назарово до 2030 года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4717846" y="3196775"/>
            <a:ext cx="4353805" cy="153888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МСП-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 </a:t>
            </a:r>
            <a:r>
              <a:rPr lang="ru-RU" sz="1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получателей- 2 ИП.</a:t>
            </a:r>
          </a:p>
          <a:p>
            <a:pPr>
              <a:defRPr/>
            </a:pPr>
            <a:r>
              <a:rPr lang="ru-RU" dirty="0" smtClean="0"/>
              <a:t> </a:t>
            </a:r>
          </a:p>
          <a:p>
            <a:pPr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мущественная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МСП.</a:t>
            </a:r>
          </a:p>
          <a:p>
            <a:pPr>
              <a:defRPr/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бразовательная 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МСП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Штриховая стрелка вправо 11"/>
          <p:cNvSpPr/>
          <p:nvPr/>
        </p:nvSpPr>
        <p:spPr>
          <a:xfrm rot="5400000">
            <a:off x="2330960" y="935643"/>
            <a:ext cx="358775" cy="865187"/>
          </a:xfrm>
          <a:prstGeom prst="stripedRightArrow">
            <a:avLst>
              <a:gd name="adj1" fmla="val 40753"/>
              <a:gd name="adj2" fmla="val 54110"/>
            </a:avLst>
          </a:prstGeom>
          <a:solidFill>
            <a:srgbClr val="E33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3" name="Штриховая стрелка вправо 12"/>
          <p:cNvSpPr/>
          <p:nvPr/>
        </p:nvSpPr>
        <p:spPr>
          <a:xfrm rot="5400000">
            <a:off x="7100410" y="2730292"/>
            <a:ext cx="303362" cy="807524"/>
          </a:xfrm>
          <a:prstGeom prst="stripedRightArrow">
            <a:avLst>
              <a:gd name="adj1" fmla="val 40753"/>
              <a:gd name="adj2" fmla="val 54110"/>
            </a:avLst>
          </a:prstGeom>
          <a:solidFill>
            <a:srgbClr val="E33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5400000">
            <a:off x="7043872" y="963155"/>
            <a:ext cx="358775" cy="865187"/>
          </a:xfrm>
          <a:prstGeom prst="stripedRightArrow">
            <a:avLst>
              <a:gd name="adj1" fmla="val 40753"/>
              <a:gd name="adj2" fmla="val 54110"/>
            </a:avLst>
          </a:prstGeom>
          <a:solidFill>
            <a:srgbClr val="E33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39" name="TextBox 27"/>
          <p:cNvSpPr txBox="1">
            <a:spLocks noChangeArrowheads="1"/>
          </p:cNvSpPr>
          <p:nvPr/>
        </p:nvSpPr>
        <p:spPr bwMode="auto">
          <a:xfrm>
            <a:off x="4732214" y="4950060"/>
            <a:ext cx="4339437" cy="17235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социального предпринимательства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предпринимателей прошли обучение в школе социального предпринимательства, 3 из них приняли участие в конкурсе «Созидание» на получение гранта. Организатор обучения и конкурса ОАО «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СУЭК»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ожидается в феврале 2020 года.</a:t>
            </a:r>
            <a:r>
              <a:rPr lang="ru-RU" dirty="0"/>
              <a:t> 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5219456" y="1308204"/>
            <a:ext cx="22233" cy="157426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271524" y="2887505"/>
            <a:ext cx="4860815" cy="2306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0800000" flipV="1">
            <a:off x="163771" y="1533164"/>
            <a:ext cx="8980229" cy="54591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5332300" y="1530714"/>
            <a:ext cx="14409" cy="1402527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Заголовок 1"/>
          <p:cNvSpPr>
            <a:spLocks noGrp="1"/>
          </p:cNvSpPr>
          <p:nvPr>
            <p:ph type="title"/>
          </p:nvPr>
        </p:nvSpPr>
        <p:spPr>
          <a:xfrm>
            <a:off x="8736407" y="99871"/>
            <a:ext cx="435875" cy="489685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015" y="4945291"/>
            <a:ext cx="571391" cy="393625"/>
          </a:xfrm>
          <a:prstGeom prst="rect">
            <a:avLst/>
          </a:prstGeom>
        </p:spPr>
      </p:pic>
      <p:cxnSp>
        <p:nvCxnSpPr>
          <p:cNvPr id="41" name="Прямая соединительная линия 40"/>
          <p:cNvCxnSpPr/>
          <p:nvPr/>
        </p:nvCxnSpPr>
        <p:spPr>
          <a:xfrm flipH="1">
            <a:off x="-98264" y="6772666"/>
            <a:ext cx="4644701" cy="27296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0800000" flipV="1">
            <a:off x="100431" y="2959846"/>
            <a:ext cx="4885900" cy="27295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4661489" y="2929339"/>
            <a:ext cx="29488" cy="3798844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4263" y="2795703"/>
            <a:ext cx="16370" cy="2389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олилиния 51"/>
          <p:cNvSpPr/>
          <p:nvPr/>
        </p:nvSpPr>
        <p:spPr>
          <a:xfrm>
            <a:off x="4745105" y="6622739"/>
            <a:ext cx="4466620" cy="216023"/>
          </a:xfrm>
          <a:custGeom>
            <a:avLst/>
            <a:gdLst>
              <a:gd name="connsiteX0" fmla="*/ 0 w 767645"/>
              <a:gd name="connsiteY0" fmla="*/ 0 h 214489"/>
              <a:gd name="connsiteX1" fmla="*/ 767645 w 767645"/>
              <a:gd name="connsiteY1" fmla="*/ 0 h 214489"/>
              <a:gd name="connsiteX2" fmla="*/ 0 w 767645"/>
              <a:gd name="connsiteY2" fmla="*/ 214489 h 214489"/>
              <a:gd name="connsiteX3" fmla="*/ 0 w 767645"/>
              <a:gd name="connsiteY3" fmla="*/ 0 h 21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645" h="214489">
                <a:moveTo>
                  <a:pt x="0" y="0"/>
                </a:moveTo>
                <a:lnTo>
                  <a:pt x="767645" y="0"/>
                </a:lnTo>
                <a:lnTo>
                  <a:pt x="0" y="214489"/>
                </a:lnTo>
                <a:lnTo>
                  <a:pt x="0" y="0"/>
                </a:lnTo>
                <a:close/>
              </a:path>
            </a:pathLst>
          </a:custGeom>
          <a:solidFill>
            <a:srgbClr val="FF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4470">
            <a:off x="8079059" y="3290709"/>
            <a:ext cx="739406" cy="790200"/>
          </a:xfrm>
          <a:prstGeom prst="rect">
            <a:avLst/>
          </a:prstGeom>
        </p:spPr>
      </p:pic>
      <p:sp>
        <p:nvSpPr>
          <p:cNvPr id="55" name="Полилиния 54"/>
          <p:cNvSpPr/>
          <p:nvPr/>
        </p:nvSpPr>
        <p:spPr>
          <a:xfrm>
            <a:off x="4732214" y="4676895"/>
            <a:ext cx="4466620" cy="216023"/>
          </a:xfrm>
          <a:custGeom>
            <a:avLst/>
            <a:gdLst>
              <a:gd name="connsiteX0" fmla="*/ 0 w 767645"/>
              <a:gd name="connsiteY0" fmla="*/ 0 h 214489"/>
              <a:gd name="connsiteX1" fmla="*/ 767645 w 767645"/>
              <a:gd name="connsiteY1" fmla="*/ 0 h 214489"/>
              <a:gd name="connsiteX2" fmla="*/ 0 w 767645"/>
              <a:gd name="connsiteY2" fmla="*/ 214489 h 214489"/>
              <a:gd name="connsiteX3" fmla="*/ 0 w 767645"/>
              <a:gd name="connsiteY3" fmla="*/ 0 h 21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645" h="214489">
                <a:moveTo>
                  <a:pt x="0" y="0"/>
                </a:moveTo>
                <a:lnTo>
                  <a:pt x="767645" y="0"/>
                </a:lnTo>
                <a:lnTo>
                  <a:pt x="0" y="214489"/>
                </a:lnTo>
                <a:lnTo>
                  <a:pt x="0" y="0"/>
                </a:lnTo>
                <a:close/>
              </a:path>
            </a:pathLst>
          </a:custGeom>
          <a:solidFill>
            <a:srgbClr val="FF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6" name="TextBox 27"/>
          <p:cNvSpPr txBox="1">
            <a:spLocks noChangeArrowheads="1"/>
          </p:cNvSpPr>
          <p:nvPr/>
        </p:nvSpPr>
        <p:spPr bwMode="auto">
          <a:xfrm>
            <a:off x="100431" y="3164491"/>
            <a:ext cx="4561058" cy="18158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Промышленность города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объема отгруженных товаров собственного производства, выполненных работ и услуг собственными силами организаций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всех видов деятельности по итогам 2019 года составил 113% (17,69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млрд.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к уровню 2018г.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5437320" y="1577263"/>
            <a:ext cx="3594922" cy="11695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375 организаций малого бизнеса и 898 индивидуальных предпринимателей.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Оборот организаций малого бизнеса (юридических лиц) в 2018 году составил 5,6 млрд. рублей  или 98%  к уровню 2018 года.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Штриховая стрелка вправо 58"/>
          <p:cNvSpPr/>
          <p:nvPr/>
        </p:nvSpPr>
        <p:spPr>
          <a:xfrm rot="5400000">
            <a:off x="7100410" y="4414986"/>
            <a:ext cx="303362" cy="807524"/>
          </a:xfrm>
          <a:prstGeom prst="stripedRightArrow">
            <a:avLst>
              <a:gd name="adj1" fmla="val 40753"/>
              <a:gd name="adj2" fmla="val 54110"/>
            </a:avLst>
          </a:prstGeom>
          <a:solidFill>
            <a:srgbClr val="E33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58" name="Полилиния 57"/>
          <p:cNvSpPr/>
          <p:nvPr/>
        </p:nvSpPr>
        <p:spPr>
          <a:xfrm>
            <a:off x="5437320" y="2725929"/>
            <a:ext cx="3541454" cy="216023"/>
          </a:xfrm>
          <a:custGeom>
            <a:avLst/>
            <a:gdLst>
              <a:gd name="connsiteX0" fmla="*/ 0 w 767645"/>
              <a:gd name="connsiteY0" fmla="*/ 0 h 214489"/>
              <a:gd name="connsiteX1" fmla="*/ 767645 w 767645"/>
              <a:gd name="connsiteY1" fmla="*/ 0 h 214489"/>
              <a:gd name="connsiteX2" fmla="*/ 0 w 767645"/>
              <a:gd name="connsiteY2" fmla="*/ 214489 h 214489"/>
              <a:gd name="connsiteX3" fmla="*/ 0 w 767645"/>
              <a:gd name="connsiteY3" fmla="*/ 0 h 21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7645" h="214489">
                <a:moveTo>
                  <a:pt x="0" y="0"/>
                </a:moveTo>
                <a:lnTo>
                  <a:pt x="767645" y="0"/>
                </a:lnTo>
                <a:lnTo>
                  <a:pt x="0" y="214489"/>
                </a:lnTo>
                <a:lnTo>
                  <a:pt x="0" y="0"/>
                </a:lnTo>
                <a:close/>
              </a:path>
            </a:pathLst>
          </a:custGeom>
          <a:solidFill>
            <a:srgbClr val="FFCD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1" name="Рисунок 6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6078">
            <a:off x="3251043" y="5804098"/>
            <a:ext cx="1408360" cy="9208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4284" y="4923713"/>
            <a:ext cx="377688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Уровень безработицы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01.01.2019 года по городу Назарово составил 1,0% (по краю в целом 0,7%). На конец 2019 года данный показатель снизился до 0,8% (по краю значение 0,7%)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62"/>
          <p:cNvSpPr/>
          <p:nvPr/>
        </p:nvSpPr>
        <p:spPr>
          <a:xfrm>
            <a:off x="24019" y="575862"/>
            <a:ext cx="9119982" cy="4617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24019" y="616361"/>
            <a:ext cx="788670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политика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3185644"/>
              </p:ext>
            </p:extLst>
          </p:nvPr>
        </p:nvGraphicFramePr>
        <p:xfrm>
          <a:off x="325907" y="1185462"/>
          <a:ext cx="6299008" cy="540490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84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56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16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502">
                  <a:extLst>
                    <a:ext uri="{9D8B030D-6E8A-4147-A177-3AD203B41FA5}">
                      <a16:colId xmlns:a16="http://schemas.microsoft.com/office/drawing/2014/main" val="1008855669"/>
                    </a:ext>
                  </a:extLst>
                </a:gridCol>
                <a:gridCol w="855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2144"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/>
                        <a:t>Показатели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/>
                        <a:t>Факт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t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+mn-lt"/>
                        </a:rPr>
                        <a:t>План </a:t>
                      </a:r>
                      <a:r>
                        <a:rPr lang="ru-RU" sz="1400" u="none" strike="noStrike" dirty="0" smtClean="0">
                          <a:latin typeface="+mn-lt"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5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latin typeface="+mn-lt"/>
                        </a:rPr>
                        <a:t>2017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latin typeface="+mn-lt"/>
                        </a:rPr>
                        <a:t>2018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latin typeface="+mn-lt"/>
                        </a:rPr>
                        <a:t>2019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51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/>
                        <a:t>Доходы, млн. руб., в т.ч.: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+mn-lt"/>
                        </a:rPr>
                        <a:t>1126,1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+mn-lt"/>
                        </a:rPr>
                        <a:t>1175,1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1433,2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1296,1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051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/>
                        <a:t>налоговые и неналоговые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+mn-lt"/>
                        </a:rPr>
                        <a:t>342,5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+mn-lt"/>
                        </a:rPr>
                        <a:t>338,8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357,4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391,1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51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/>
                        <a:t>безвозмездные поступления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+mn-lt"/>
                        </a:rPr>
                        <a:t>783,7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+mn-lt"/>
                        </a:rPr>
                        <a:t>836,3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1075,9</a:t>
                      </a:r>
                    </a:p>
                    <a:p>
                      <a:pPr algn="ctr" rtl="0" fontAlgn="t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905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9285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/>
                        <a:t>Расходы, млн. руб.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+mn-lt"/>
                        </a:rPr>
                        <a:t>1182,1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latin typeface="+mn-lt"/>
                        </a:rPr>
                        <a:t>1174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1373,9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1305,5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218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</a:rPr>
                        <a:t>Дефицит</a:t>
                      </a:r>
                      <a:r>
                        <a:rPr lang="ru-RU" sz="1400" u="none" strike="noStrike" dirty="0"/>
                        <a:t> (</a:t>
                      </a:r>
                      <a:r>
                        <a:rPr lang="ru-RU" sz="14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профицит, </a:t>
                      </a:r>
                      <a:r>
                        <a:rPr lang="ru-RU" sz="120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без учета </a:t>
                      </a:r>
                      <a:r>
                        <a:rPr lang="ru-RU" sz="1200" u="none" strike="noStrike" dirty="0" err="1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мун.долга</a:t>
                      </a:r>
                      <a:r>
                        <a:rPr lang="ru-RU" sz="1400" u="none" strike="noStrike" dirty="0" smtClean="0"/>
                        <a:t>)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>
                          <a:solidFill>
                            <a:srgbClr val="C00000"/>
                          </a:solidFill>
                          <a:latin typeface="+mn-lt"/>
                        </a:rPr>
                        <a:t>-</a:t>
                      </a:r>
                      <a:r>
                        <a:rPr lang="ru-RU" sz="140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56,0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u="none" strike="noStrike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</a:rPr>
                        <a:t>1,1</a:t>
                      </a:r>
                      <a:endParaRPr lang="ru-RU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b="1" i="0" u="none" strike="no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cs typeface="Times New Roman" pitchFamily="18" charset="0"/>
                        </a:rPr>
                        <a:t>4,3</a:t>
                      </a:r>
                      <a:endParaRPr lang="ru-RU" sz="1600" b="1" i="0" u="none" strike="noStrike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-9,4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218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/>
                        <a:t>Муниципальный долг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55,0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55,0</a:t>
                      </a:r>
                      <a:endParaRPr lang="ru-RU" sz="1400" b="0" i="0" u="none" strike="noStrike" dirty="0">
                        <a:solidFill>
                          <a:srgbClr val="C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  <a:cs typeface="Times New Roman" pitchFamily="18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0"/>
            <a:ext cx="9144001" cy="600319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" y="1026662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V="1">
            <a:off x="-1281532" y="2486454"/>
            <a:ext cx="2706284" cy="615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-1211523" y="3050628"/>
            <a:ext cx="2715904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53" name="Штриховая стрелка вправо 52"/>
          <p:cNvSpPr/>
          <p:nvPr/>
        </p:nvSpPr>
        <p:spPr>
          <a:xfrm>
            <a:off x="6536344" y="4886452"/>
            <a:ext cx="285109" cy="863600"/>
          </a:xfrm>
          <a:prstGeom prst="stripedRightArrow">
            <a:avLst>
              <a:gd name="adj1" fmla="val 40753"/>
              <a:gd name="adj2" fmla="val 54110"/>
            </a:avLst>
          </a:prstGeom>
          <a:solidFill>
            <a:srgbClr val="E33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54" name="TextBox 27"/>
          <p:cNvSpPr txBox="1">
            <a:spLocks noChangeArrowheads="1"/>
          </p:cNvSpPr>
          <p:nvPr/>
        </p:nvSpPr>
        <p:spPr bwMode="auto">
          <a:xfrm>
            <a:off x="6803599" y="3261416"/>
            <a:ext cx="2176628" cy="20621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400" b="1" dirty="0">
              <a:solidFill>
                <a:srgbClr val="C00000"/>
              </a:solidFill>
            </a:endParaRPr>
          </a:p>
          <a:p>
            <a:r>
              <a:rPr lang="ru-RU" sz="1200" dirty="0" smtClean="0">
                <a:solidFill>
                  <a:srgbClr val="C00000"/>
                </a:solidFill>
              </a:rPr>
              <a:t>Муниципальный долг – 55 млн.руб.</a:t>
            </a:r>
          </a:p>
          <a:p>
            <a:r>
              <a:rPr lang="ru-RU" sz="1200" dirty="0" smtClean="0"/>
              <a:t>Бюджетный кредит  2015 г</a:t>
            </a:r>
          </a:p>
          <a:p>
            <a:r>
              <a:rPr lang="ru-RU" sz="1200" dirty="0" smtClean="0"/>
              <a:t>.-  30 млн.руб., </a:t>
            </a:r>
          </a:p>
          <a:p>
            <a:r>
              <a:rPr lang="ru-RU" sz="1200" dirty="0" smtClean="0"/>
              <a:t>бюджетный кредит 2016г. </a:t>
            </a:r>
          </a:p>
          <a:p>
            <a:r>
              <a:rPr lang="ru-RU" sz="1200" dirty="0" smtClean="0"/>
              <a:t> -  25 млн.руб. ,</a:t>
            </a:r>
          </a:p>
          <a:p>
            <a:r>
              <a:rPr lang="ru-RU" sz="1200" dirty="0" smtClean="0"/>
              <a:t>получены на  покрытие обязательств муниципальных учреждений.</a:t>
            </a:r>
          </a:p>
          <a:p>
            <a:pPr algn="ctr">
              <a:defRPr/>
            </a:pPr>
            <a:endParaRPr lang="ru-RU" sz="400" b="1" dirty="0">
              <a:solidFill>
                <a:srgbClr val="C00000"/>
              </a:solidFill>
            </a:endParaRPr>
          </a:p>
        </p:txBody>
      </p:sp>
      <p:sp>
        <p:nvSpPr>
          <p:cNvPr id="56" name="TextBox 27"/>
          <p:cNvSpPr txBox="1">
            <a:spLocks noChangeArrowheads="1"/>
          </p:cNvSpPr>
          <p:nvPr/>
        </p:nvSpPr>
        <p:spPr bwMode="auto">
          <a:xfrm>
            <a:off x="6882546" y="5603362"/>
            <a:ext cx="2097681" cy="10233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4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1350" b="1" dirty="0" smtClean="0">
                <a:solidFill>
                  <a:srgbClr val="C00000"/>
                </a:solidFill>
              </a:rPr>
              <a:t>22 февраля 2019 года -  муниципальный долг в размере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r>
              <a:rPr lang="ru-RU" sz="1350" b="1" dirty="0" smtClean="0">
                <a:solidFill>
                  <a:srgbClr val="C00000"/>
                </a:solidFill>
              </a:rPr>
              <a:t> млн.рублей  погашен.</a:t>
            </a:r>
            <a:endParaRPr lang="ru-RU" sz="400" b="1" dirty="0">
              <a:solidFill>
                <a:srgbClr val="C00000"/>
              </a:solidFill>
            </a:endParaRPr>
          </a:p>
        </p:txBody>
      </p:sp>
      <p:sp>
        <p:nvSpPr>
          <p:cNvPr id="57" name="Штриховая стрелка вправо 56"/>
          <p:cNvSpPr/>
          <p:nvPr/>
        </p:nvSpPr>
        <p:spPr>
          <a:xfrm rot="5400000">
            <a:off x="7742977" y="5029007"/>
            <a:ext cx="285109" cy="863600"/>
          </a:xfrm>
          <a:prstGeom prst="stripedRightArrow">
            <a:avLst>
              <a:gd name="adj1" fmla="val 40753"/>
              <a:gd name="adj2" fmla="val 54110"/>
            </a:avLst>
          </a:prstGeom>
          <a:solidFill>
            <a:srgbClr val="E33D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59" name="Заголовок 1"/>
          <p:cNvSpPr txBox="1">
            <a:spLocks/>
          </p:cNvSpPr>
          <p:nvPr/>
        </p:nvSpPr>
        <p:spPr bwMode="auto">
          <a:xfrm>
            <a:off x="8708125" y="119916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16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4338" name="Picture 2" descr="https://sun1-3.userapi.com/c824504/v824504717/1693b8/9AThafo6b-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6954" y="2202630"/>
            <a:ext cx="941683" cy="1023582"/>
          </a:xfrm>
          <a:prstGeom prst="rect">
            <a:avLst/>
          </a:prstGeom>
          <a:noFill/>
        </p:spPr>
      </p:pic>
      <p:sp>
        <p:nvSpPr>
          <p:cNvPr id="61" name="Овал 60"/>
          <p:cNvSpPr/>
          <p:nvPr/>
        </p:nvSpPr>
        <p:spPr>
          <a:xfrm>
            <a:off x="3455988" y="5246174"/>
            <a:ext cx="1143000" cy="357188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4639823" y="5246174"/>
            <a:ext cx="1143000" cy="357188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4018" y="599357"/>
            <a:ext cx="9119982" cy="5143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1" cy="609601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0" y="1126414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Группа 22"/>
          <p:cNvGrpSpPr/>
          <p:nvPr/>
        </p:nvGrpSpPr>
        <p:grpSpPr>
          <a:xfrm>
            <a:off x="5215880" y="3831690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19" name="Прямоугольник 18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20" name="Прямоугольник 19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0" y="627797"/>
            <a:ext cx="8884692" cy="43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Исполнение бюджета,  млн.руб.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817657"/>
              </p:ext>
            </p:extLst>
          </p:nvPr>
        </p:nvGraphicFramePr>
        <p:xfrm>
          <a:off x="163771" y="1226924"/>
          <a:ext cx="4383292" cy="4023360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086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91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8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9731">
                <a:tc>
                  <a:txBody>
                    <a:bodyPr/>
                    <a:lstStyle/>
                    <a:p>
                      <a:pPr algn="ctr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>
                    <a:lnL w="12700" cmpd="sng">
                      <a:noFill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Бюджет 2019 год.</a:t>
                      </a:r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Исполнение%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20" marR="45720"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731">
                <a:tc>
                  <a:txBody>
                    <a:bodyPr/>
                    <a:lstStyle/>
                    <a:p>
                      <a:pPr algn="ctr"/>
                      <a:endParaRPr lang="ru-RU" sz="900" dirty="0" smtClean="0">
                        <a:latin typeface="+mn-lt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1.01.2019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Факт</a:t>
                      </a:r>
                      <a:endParaRPr lang="ru-RU" sz="14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08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ru-RU" sz="1600" b="1" dirty="0" smtClean="0"/>
                        <a:t>1118,7</a:t>
                      </a:r>
                      <a:endParaRPr lang="ru-RU" sz="1600" b="1" dirty="0"/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ru-RU" sz="1600" b="1" dirty="0" smtClean="0"/>
                        <a:t>1433,2</a:t>
                      </a:r>
                      <a:endParaRPr lang="ru-RU" sz="1600" b="1" dirty="0"/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ru-RU" sz="1600" b="1" dirty="0" smtClean="0"/>
                        <a:t>128%</a:t>
                      </a:r>
                      <a:endParaRPr lang="ru-RU" sz="1600" b="1" dirty="0"/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0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ru-RU" sz="1600" b="1" dirty="0" smtClean="0"/>
                        <a:t>1063,7</a:t>
                      </a:r>
                      <a:endParaRPr lang="ru-RU" sz="1600" b="1" dirty="0"/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ru-RU" sz="1600" b="1" dirty="0" smtClean="0"/>
                        <a:t>1373,9</a:t>
                      </a:r>
                      <a:endParaRPr lang="ru-RU" sz="1600" b="1" dirty="0"/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ru-RU" sz="1600" b="1" dirty="0" smtClean="0"/>
                        <a:t>129%</a:t>
                      </a:r>
                      <a:endParaRPr lang="ru-RU" sz="1600" b="1" dirty="0"/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243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 -,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профицит+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endParaRPr lang="ru-RU" sz="1600" b="1" dirty="0" smtClean="0"/>
                    </a:p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ru-RU" sz="1600" b="1" dirty="0" smtClean="0"/>
                        <a:t>55,0</a:t>
                      </a:r>
                      <a:endParaRPr lang="ru-RU" sz="1600" b="1" dirty="0"/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ru-RU" sz="1600" b="1" dirty="0" smtClean="0"/>
                        <a:t>4,3</a:t>
                      </a:r>
                    </a:p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ru-RU" sz="1600" b="1" dirty="0" smtClean="0"/>
                        <a:t>55,0</a:t>
                      </a:r>
                      <a:endParaRPr lang="ru-RU" sz="1600" b="1" dirty="0"/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" name="Овал 27"/>
          <p:cNvSpPr/>
          <p:nvPr/>
        </p:nvSpPr>
        <p:spPr>
          <a:xfrm>
            <a:off x="3299346" y="2385171"/>
            <a:ext cx="1143000" cy="357188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333582" y="3144636"/>
            <a:ext cx="1143000" cy="357188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31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2959781"/>
              </p:ext>
            </p:extLst>
          </p:nvPr>
        </p:nvGraphicFramePr>
        <p:xfrm>
          <a:off x="83127" y="3474230"/>
          <a:ext cx="7083188" cy="3406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9166851"/>
              </p:ext>
            </p:extLst>
          </p:nvPr>
        </p:nvGraphicFramePr>
        <p:xfrm>
          <a:off x="4932177" y="1209492"/>
          <a:ext cx="4203510" cy="5635330"/>
        </p:xfrm>
        <a:graphic>
          <a:graphicData uri="http://schemas.openxmlformats.org/drawingml/2006/table">
            <a:tbl>
              <a:tblPr firstRow="1" lastRow="1" bandRow="1" bandCol="1">
                <a:tableStyleId>{B301B821-A1FF-4177-AEE7-76D212191A09}</a:tableStyleId>
              </a:tblPr>
              <a:tblGrid>
                <a:gridCol w="221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0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16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 доходов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20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Коэф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роста</a:t>
                      </a:r>
                    </a:p>
                    <a:p>
                      <a:pPr algn="l" fontAlgn="ctr"/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3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ru-RU" sz="12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прибыль 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17,0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уплаты акцизов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18,9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21,8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НДФЛ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191,1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198,2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14,0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14,4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3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имущество всего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1,02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11,9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10,6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1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использования 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имущества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17,9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28,3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1,58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1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Платежи при пользовании природными ресурсами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533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 от продажи </a:t>
                      </a:r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активов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11,9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1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0,79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4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оказан.пл.услуг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01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собственных доходов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u="none" strike="noStrike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338,8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357,4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</a:t>
                      </a:r>
                      <a:endParaRPr lang="ru-RU" sz="14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cxnSp>
        <p:nvCxnSpPr>
          <p:cNvPr id="34" name="Прямая соединительная линия 33"/>
          <p:cNvCxnSpPr/>
          <p:nvPr/>
        </p:nvCxnSpPr>
        <p:spPr>
          <a:xfrm rot="5400000">
            <a:off x="2681786" y="3309583"/>
            <a:ext cx="4189862" cy="27295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Заголовок 1"/>
          <p:cNvSpPr>
            <a:spLocks noGrp="1"/>
          </p:cNvSpPr>
          <p:nvPr>
            <p:ph type="title"/>
          </p:nvPr>
        </p:nvSpPr>
        <p:spPr>
          <a:xfrm>
            <a:off x="8708125" y="107167"/>
            <a:ext cx="435875" cy="489685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ak6.picdn.net/shutterstock/videos/820936/thumb/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582" y="4401729"/>
            <a:ext cx="1074528" cy="605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1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Прямоугольник 81"/>
          <p:cNvSpPr/>
          <p:nvPr/>
        </p:nvSpPr>
        <p:spPr>
          <a:xfrm>
            <a:off x="24018" y="599357"/>
            <a:ext cx="9119982" cy="5260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1" cy="62679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0" y="627797"/>
            <a:ext cx="8884692" cy="43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Мероприятия</a:t>
            </a:r>
            <a:r>
              <a:rPr kumimoji="0" lang="ru-RU" sz="20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 мобилизации доходов и оптимизации расходов 2019г.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1126414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1514902" y="1419920"/>
            <a:ext cx="719237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defTabSz="889000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ктивизация  работы органов местного самоуправления по сокращению недоимки в бюджет города Назарово (13 комиссий, поступило в городской бюджет 17,0 млн. руб., выше 2018 в 3 раза)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1555846" y="2554959"/>
            <a:ext cx="7192370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ктивизация деятельности городской межведомственной комиссии по обеспечению прав граждан на вознаграждение за труд ( 7 комиссий,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поступило 26,5 тыс. руб., на уровне 2018г.)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1569491" y="3730941"/>
            <a:ext cx="7192370" cy="10772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роведение мероприятий по выявлению собственников недвижимого имущества и земельных участков, выявление бесхозяйного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недвижимого имущества (7 проверок, 3 штрафа на 25 тыс. руб., выше 2018г.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 60%)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1501254" y="4920571"/>
            <a:ext cx="7192370" cy="7571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роведение аукционов по размещению рекламных конструкций, выдача разрешений на их установку     (9 договоров, 342 тыс. руб., в 3,7 раза выше 2018г.)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542197" y="5878189"/>
            <a:ext cx="7192370" cy="8433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зыскание задолженности по оплате социального найма – 1149,4 тыс. руб.,</a:t>
            </a:r>
          </a:p>
          <a:p>
            <a:pPr defTabSz="889000">
              <a:lnSpc>
                <a:spcPct val="90000"/>
              </a:lnSpc>
              <a:spcAft>
                <a:spcPct val="35000"/>
              </a:spcAf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взыскание арендной платы в судебном порядке-3630,2 тыс. руб.,(рост в 3,2раза)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2012" y="1415089"/>
            <a:ext cx="1080000" cy="82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09308" y="2550126"/>
            <a:ext cx="1080000" cy="82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84286" y="3726109"/>
            <a:ext cx="1080000" cy="82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72914" y="4847500"/>
            <a:ext cx="1080000" cy="82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75188" y="5777822"/>
            <a:ext cx="1080000" cy="82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72"/>
          <p:cNvGrpSpPr/>
          <p:nvPr/>
        </p:nvGrpSpPr>
        <p:grpSpPr>
          <a:xfrm>
            <a:off x="472475" y="1600035"/>
            <a:ext cx="402761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72"/>
          <p:cNvGrpSpPr/>
          <p:nvPr/>
        </p:nvGrpSpPr>
        <p:grpSpPr>
          <a:xfrm>
            <a:off x="529341" y="2680482"/>
            <a:ext cx="402761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72"/>
          <p:cNvGrpSpPr/>
          <p:nvPr/>
        </p:nvGrpSpPr>
        <p:grpSpPr>
          <a:xfrm>
            <a:off x="490672" y="3938351"/>
            <a:ext cx="402761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Группа 72"/>
          <p:cNvGrpSpPr/>
          <p:nvPr/>
        </p:nvGrpSpPr>
        <p:grpSpPr>
          <a:xfrm>
            <a:off x="465652" y="4977855"/>
            <a:ext cx="402761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49" name="Скругленный прямоугольник 48"/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Группа 72"/>
          <p:cNvGrpSpPr/>
          <p:nvPr/>
        </p:nvGrpSpPr>
        <p:grpSpPr>
          <a:xfrm>
            <a:off x="495222" y="5894530"/>
            <a:ext cx="402761" cy="521792"/>
            <a:chOff x="252412" y="1604962"/>
            <a:chExt cx="257175" cy="357188"/>
          </a:xfr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252412" y="1604962"/>
              <a:ext cx="257175" cy="357188"/>
            </a:xfrm>
            <a:prstGeom prst="roundRect">
              <a:avLst>
                <a:gd name="adj" fmla="val 7843"/>
              </a:avLst>
            </a:prstGeom>
            <a:grpFill/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 flipV="1">
              <a:off x="335755" y="1662112"/>
              <a:ext cx="108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402429" y="1724024"/>
              <a:ext cx="72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295275" y="1769268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295274" y="1802605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295274" y="1835942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295274" y="1869279"/>
              <a:ext cx="180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433372" y="1909761"/>
              <a:ext cx="36000" cy="0"/>
            </a:xfrm>
            <a:prstGeom prst="line">
              <a:avLst/>
            </a:prstGeom>
            <a:grpFill/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Группа 22"/>
          <p:cNvGrpSpPr/>
          <p:nvPr/>
        </p:nvGrpSpPr>
        <p:grpSpPr>
          <a:xfrm>
            <a:off x="602937" y="1880060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67" name="Прямоугольник 66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68" name="Прямоугольник 67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69" name="Группа 22"/>
          <p:cNvGrpSpPr/>
          <p:nvPr/>
        </p:nvGrpSpPr>
        <p:grpSpPr>
          <a:xfrm>
            <a:off x="646154" y="2878621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70" name="Прямоугольник 69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71" name="Прямоугольник 70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72" name="Группа 22"/>
          <p:cNvGrpSpPr/>
          <p:nvPr/>
        </p:nvGrpSpPr>
        <p:grpSpPr>
          <a:xfrm>
            <a:off x="607486" y="4163785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73" name="Прямоугольник 72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74" name="Прямоугольник 73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75" name="Группа 22"/>
          <p:cNvGrpSpPr/>
          <p:nvPr/>
        </p:nvGrpSpPr>
        <p:grpSpPr>
          <a:xfrm>
            <a:off x="609760" y="5148698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76" name="Прямоугольник 75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77" name="Прямоугольник 76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78" name="Группа 22"/>
          <p:cNvGrpSpPr/>
          <p:nvPr/>
        </p:nvGrpSpPr>
        <p:grpSpPr>
          <a:xfrm>
            <a:off x="639331" y="6133612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79" name="Прямоугольник 78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80" name="Прямоугольник 79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sp>
        <p:nvSpPr>
          <p:cNvPr id="81" name="Заголовок 1"/>
          <p:cNvSpPr>
            <a:spLocks noGrp="1"/>
          </p:cNvSpPr>
          <p:nvPr>
            <p:ph type="title"/>
          </p:nvPr>
        </p:nvSpPr>
        <p:spPr>
          <a:xfrm>
            <a:off x="8692011" y="98005"/>
            <a:ext cx="435875" cy="489685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50"/>
          <p:cNvSpPr/>
          <p:nvPr/>
        </p:nvSpPr>
        <p:spPr>
          <a:xfrm>
            <a:off x="24019" y="650046"/>
            <a:ext cx="9119982" cy="4312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830" y="1283148"/>
            <a:ext cx="1848191" cy="1171621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человеческого потенциала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" y="0"/>
            <a:ext cx="9144001" cy="647267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57784"/>
          </a:xfrm>
          <a:prstGeom prst="rect">
            <a:avLst/>
          </a:prstGeom>
          <a:noFill/>
        </p:spPr>
      </p:pic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664478" y="2601281"/>
            <a:ext cx="719237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Работа (сохранение и создание рабочих мест)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Образование, здравоохранение, культура и спорт (достижения и качество)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Забота и внимание старшему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поколению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1664478" y="3688257"/>
            <a:ext cx="7192370" cy="11387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светофорного объекта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ул.К.Маркса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ул.Советская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парков  «Сквер Яблочный» и «Сквер Южный»</a:t>
            </a:r>
          </a:p>
          <a:p>
            <a:pPr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 «Березовая роща»</a:t>
            </a:r>
          </a:p>
          <a:p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Обустройство 13 дворовых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территорий</a:t>
            </a:r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1664478" y="4988369"/>
            <a:ext cx="7192370" cy="163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Эффективное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использование  муниципального имущества</a:t>
            </a:r>
          </a:p>
          <a:p>
            <a:pPr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Совершенствование системы управления (структура, взаимодействие, контракты)</a:t>
            </a:r>
          </a:p>
          <a:p>
            <a:pPr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Повышение эффективности деятельности сети муниципальных учреждений</a:t>
            </a:r>
          </a:p>
          <a:p>
            <a:pPr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Формирование кадрового резерва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Общественный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контроль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3045960" y="1116987"/>
            <a:ext cx="2610785" cy="136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Совершенствование городской инфраструктуры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222" y="1383936"/>
            <a:ext cx="476250" cy="90805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Century Gothic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70442" y="1362656"/>
            <a:ext cx="476250" cy="90805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Century Gothic" pitchFamily="34" charset="0"/>
                <a:ea typeface="Gulim" pitchFamily="34" charset="-127"/>
              </a:rPr>
              <a:t>2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601355" y="2507513"/>
            <a:ext cx="7340600" cy="0"/>
          </a:xfrm>
          <a:prstGeom prst="line">
            <a:avLst/>
          </a:prstGeom>
          <a:ln w="28575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2" y="1091824"/>
            <a:ext cx="9143998" cy="27293"/>
          </a:xfrm>
          <a:prstGeom prst="line">
            <a:avLst/>
          </a:prstGeom>
          <a:ln w="28575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601355" y="695823"/>
            <a:ext cx="78867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Задачи 2019год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-1777622" y="4848368"/>
            <a:ext cx="4019268" cy="1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-1920923" y="4759659"/>
            <a:ext cx="4183039" cy="13644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62"/>
          <p:cNvGrpSpPr>
            <a:grpSpLocks/>
          </p:cNvGrpSpPr>
          <p:nvPr/>
        </p:nvGrpSpPr>
        <p:grpSpPr bwMode="auto">
          <a:xfrm rot="10800000" flipH="1">
            <a:off x="1157048" y="2942326"/>
            <a:ext cx="359012" cy="491841"/>
            <a:chOff x="1663426" y="1439693"/>
            <a:chExt cx="987373" cy="1125167"/>
          </a:xfrm>
        </p:grpSpPr>
        <p:sp>
          <p:nvSpPr>
            <p:cNvPr id="29" name="Нашивка 28"/>
            <p:cNvSpPr/>
            <p:nvPr/>
          </p:nvSpPr>
          <p:spPr>
            <a:xfrm>
              <a:off x="2041231" y="1657415"/>
              <a:ext cx="288910" cy="696078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Нашивка 29"/>
            <p:cNvSpPr/>
            <p:nvPr/>
          </p:nvSpPr>
          <p:spPr>
            <a:xfrm>
              <a:off x="2138064" y="1662184"/>
              <a:ext cx="287322" cy="696078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Нашивка 30"/>
            <p:cNvSpPr/>
            <p:nvPr/>
          </p:nvSpPr>
          <p:spPr>
            <a:xfrm>
              <a:off x="2244420" y="1655827"/>
              <a:ext cx="287323" cy="696078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Нашивка 31"/>
            <p:cNvSpPr/>
            <p:nvPr/>
          </p:nvSpPr>
          <p:spPr>
            <a:xfrm>
              <a:off x="2361889" y="1662184"/>
              <a:ext cx="287323" cy="694488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663426" y="1442871"/>
              <a:ext cx="914352" cy="262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709462" y="2305817"/>
              <a:ext cx="914352" cy="262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22"/>
          <p:cNvGrpSpPr/>
          <p:nvPr/>
        </p:nvGrpSpPr>
        <p:grpSpPr>
          <a:xfrm>
            <a:off x="1556521" y="2629357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36" name="Прямоугольник 35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37" name="Прямоугольник 36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17" name="Группа 22"/>
          <p:cNvGrpSpPr/>
          <p:nvPr/>
        </p:nvGrpSpPr>
        <p:grpSpPr>
          <a:xfrm>
            <a:off x="1557061" y="3701268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39" name="Прямоугольник 38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40" name="Прямоугольник 39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21" name="Группа 22"/>
          <p:cNvGrpSpPr/>
          <p:nvPr/>
        </p:nvGrpSpPr>
        <p:grpSpPr>
          <a:xfrm>
            <a:off x="1609900" y="4980771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45" name="Прямоугольник 44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46" name="Прямоугольник 45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sp>
        <p:nvSpPr>
          <p:cNvPr id="50" name="TextBox 12"/>
          <p:cNvSpPr txBox="1">
            <a:spLocks noChangeArrowheads="1"/>
          </p:cNvSpPr>
          <p:nvPr/>
        </p:nvSpPr>
        <p:spPr bwMode="auto">
          <a:xfrm rot="16200000">
            <a:off x="-1014498" y="4374820"/>
            <a:ext cx="378815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 defTabSz="889000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Группа 62"/>
          <p:cNvGrpSpPr>
            <a:grpSpLocks/>
          </p:cNvGrpSpPr>
          <p:nvPr/>
        </p:nvGrpSpPr>
        <p:grpSpPr bwMode="auto">
          <a:xfrm rot="10800000" flipH="1">
            <a:off x="1138913" y="5477750"/>
            <a:ext cx="359012" cy="491841"/>
            <a:chOff x="1663426" y="1439693"/>
            <a:chExt cx="987373" cy="1125167"/>
          </a:xfrm>
        </p:grpSpPr>
        <p:sp>
          <p:nvSpPr>
            <p:cNvPr id="59" name="Нашивка 58"/>
            <p:cNvSpPr/>
            <p:nvPr/>
          </p:nvSpPr>
          <p:spPr>
            <a:xfrm>
              <a:off x="2041231" y="1657415"/>
              <a:ext cx="288910" cy="696078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Нашивка 59"/>
            <p:cNvSpPr/>
            <p:nvPr/>
          </p:nvSpPr>
          <p:spPr>
            <a:xfrm>
              <a:off x="2138064" y="1662184"/>
              <a:ext cx="287322" cy="696078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Нашивка 60"/>
            <p:cNvSpPr/>
            <p:nvPr/>
          </p:nvSpPr>
          <p:spPr>
            <a:xfrm>
              <a:off x="2244420" y="1655827"/>
              <a:ext cx="287323" cy="696078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Нашивка 61"/>
            <p:cNvSpPr/>
            <p:nvPr/>
          </p:nvSpPr>
          <p:spPr>
            <a:xfrm>
              <a:off x="2361889" y="1662184"/>
              <a:ext cx="287323" cy="694488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1663426" y="1442871"/>
              <a:ext cx="914352" cy="262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1709462" y="2305817"/>
              <a:ext cx="914352" cy="262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62"/>
          <p:cNvGrpSpPr>
            <a:grpSpLocks/>
          </p:cNvGrpSpPr>
          <p:nvPr/>
        </p:nvGrpSpPr>
        <p:grpSpPr bwMode="auto">
          <a:xfrm rot="10800000" flipH="1">
            <a:off x="1114913" y="4093260"/>
            <a:ext cx="359012" cy="491841"/>
            <a:chOff x="1663426" y="1439693"/>
            <a:chExt cx="987373" cy="1125167"/>
          </a:xfrm>
        </p:grpSpPr>
        <p:sp>
          <p:nvSpPr>
            <p:cNvPr id="73" name="Нашивка 72"/>
            <p:cNvSpPr/>
            <p:nvPr/>
          </p:nvSpPr>
          <p:spPr>
            <a:xfrm>
              <a:off x="2041231" y="1657415"/>
              <a:ext cx="288910" cy="696078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Нашивка 73"/>
            <p:cNvSpPr/>
            <p:nvPr/>
          </p:nvSpPr>
          <p:spPr>
            <a:xfrm>
              <a:off x="2138064" y="1662184"/>
              <a:ext cx="287322" cy="696078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Нашивка 74"/>
            <p:cNvSpPr/>
            <p:nvPr/>
          </p:nvSpPr>
          <p:spPr>
            <a:xfrm>
              <a:off x="2244420" y="1655827"/>
              <a:ext cx="287323" cy="696078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Нашивка 75"/>
            <p:cNvSpPr/>
            <p:nvPr/>
          </p:nvSpPr>
          <p:spPr>
            <a:xfrm>
              <a:off x="2361889" y="1662184"/>
              <a:ext cx="287323" cy="694488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1663426" y="1442871"/>
              <a:ext cx="914352" cy="262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1709462" y="2305817"/>
              <a:ext cx="914352" cy="262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2" name="Заголовок 1"/>
          <p:cNvSpPr txBox="1">
            <a:spLocks/>
          </p:cNvSpPr>
          <p:nvPr/>
        </p:nvSpPr>
        <p:spPr bwMode="auto">
          <a:xfrm>
            <a:off x="8708125" y="149843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656745" y="1374551"/>
            <a:ext cx="476250" cy="90805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Century Gothic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80" name="Заголовок 1"/>
          <p:cNvSpPr txBox="1">
            <a:spLocks/>
          </p:cNvSpPr>
          <p:nvPr/>
        </p:nvSpPr>
        <p:spPr bwMode="auto">
          <a:xfrm>
            <a:off x="6280684" y="1188931"/>
            <a:ext cx="2476628" cy="136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муниципального управления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62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4019" y="609601"/>
            <a:ext cx="9119982" cy="4720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026622"/>
            <a:ext cx="9144001" cy="58313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1" cy="616316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8707738" y="152313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19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0984" y="641259"/>
            <a:ext cx="8884692" cy="43672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Рейтинговые мероприятия</a:t>
            </a:r>
            <a:endParaRPr lang="ru-RU" sz="20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" y="1026622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775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24018" y="599357"/>
            <a:ext cx="9119982" cy="745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5400000">
            <a:off x="5701732" y="2690729"/>
            <a:ext cx="4417767" cy="1743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475100" y="5265524"/>
            <a:ext cx="4295366" cy="1595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4" name="Rectangle 4"/>
          <p:cNvSpPr>
            <a:spLocks noChangeArrowheads="1"/>
          </p:cNvSpPr>
          <p:nvPr/>
        </p:nvSpPr>
        <p:spPr bwMode="auto">
          <a:xfrm>
            <a:off x="106816" y="675554"/>
            <a:ext cx="8801413" cy="6204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показателей финансовой устойчивости муниципального образования</a:t>
            </a:r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auto">
          <a:xfrm>
            <a:off x="404291" y="1551459"/>
            <a:ext cx="8311083" cy="33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BBE0E3">
                  <a:lumMod val="50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Общий объем просроченной кредиторской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задолженности 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(за счет собственных средств)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8" name="Rectangle 3"/>
          <p:cNvSpPr>
            <a:spLocks noChangeArrowheads="1"/>
          </p:cNvSpPr>
          <p:nvPr/>
        </p:nvSpPr>
        <p:spPr bwMode="auto">
          <a:xfrm>
            <a:off x="5169529" y="4229768"/>
            <a:ext cx="3490020" cy="33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BBE0E3">
                  <a:lumMod val="50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Динамика муниципального долга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394447" y="4092782"/>
            <a:ext cx="8352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000320593"/>
              </p:ext>
            </p:extLst>
          </p:nvPr>
        </p:nvGraphicFramePr>
        <p:xfrm>
          <a:off x="436045" y="4205842"/>
          <a:ext cx="4494504" cy="2436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884813" y="4269674"/>
            <a:ext cx="3384377" cy="33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BBE0E3">
                  <a:lumMod val="50000"/>
                </a:srgbClr>
              </a:buClr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Динамика дефицита (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профицита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Times New Roman" pitchFamily="18" charset="0"/>
              </a:rPr>
              <a:t>)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1624590283"/>
              </p:ext>
            </p:extLst>
          </p:nvPr>
        </p:nvGraphicFramePr>
        <p:xfrm>
          <a:off x="4978803" y="4647187"/>
          <a:ext cx="3879883" cy="2057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val="4236138222"/>
              </p:ext>
            </p:extLst>
          </p:nvPr>
        </p:nvGraphicFramePr>
        <p:xfrm>
          <a:off x="746867" y="1891310"/>
          <a:ext cx="8145613" cy="209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308304" y="1916832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млн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рублей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40352" y="4517590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млн рублей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1144" y="4437900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noProof="0" dirty="0">
                <a:solidFill>
                  <a:srgbClr val="000000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лн.</a:t>
            </a:r>
            <a:r>
              <a:rPr kumimoji="0" lang="ru-RU" sz="1200" b="0" i="0" u="none" strike="noStrike" kern="1200" cap="none" spc="0" normalizeH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рублей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1353526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0"/>
            <a:ext cx="9144001" cy="600319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8674542" y="121070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990885" y="2193831"/>
            <a:ext cx="7668664" cy="1088747"/>
          </a:xfrm>
          <a:custGeom>
            <a:avLst/>
            <a:gdLst>
              <a:gd name="connsiteX0" fmla="*/ 0 w 4546600"/>
              <a:gd name="connsiteY0" fmla="*/ 952500 h 952500"/>
              <a:gd name="connsiteX1" fmla="*/ 1123950 w 4546600"/>
              <a:gd name="connsiteY1" fmla="*/ 733425 h 952500"/>
              <a:gd name="connsiteX2" fmla="*/ 2200275 w 4546600"/>
              <a:gd name="connsiteY2" fmla="*/ 619125 h 952500"/>
              <a:gd name="connsiteX3" fmla="*/ 3305175 w 4546600"/>
              <a:gd name="connsiteY3" fmla="*/ 447675 h 952500"/>
              <a:gd name="connsiteX4" fmla="*/ 4362450 w 4546600"/>
              <a:gd name="connsiteY4" fmla="*/ 66675 h 952500"/>
              <a:gd name="connsiteX5" fmla="*/ 4410075 w 4546600"/>
              <a:gd name="connsiteY5" fmla="*/ 47625 h 952500"/>
              <a:gd name="connsiteX0" fmla="*/ 0 w 4556004"/>
              <a:gd name="connsiteY0" fmla="*/ 893794 h 893794"/>
              <a:gd name="connsiteX1" fmla="*/ 1123950 w 4556004"/>
              <a:gd name="connsiteY1" fmla="*/ 674719 h 893794"/>
              <a:gd name="connsiteX2" fmla="*/ 2200275 w 4556004"/>
              <a:gd name="connsiteY2" fmla="*/ 560419 h 893794"/>
              <a:gd name="connsiteX3" fmla="*/ 3305175 w 4556004"/>
              <a:gd name="connsiteY3" fmla="*/ 388969 h 893794"/>
              <a:gd name="connsiteX4" fmla="*/ 4362450 w 4556004"/>
              <a:gd name="connsiteY4" fmla="*/ 7969 h 893794"/>
              <a:gd name="connsiteX5" fmla="*/ 4526453 w 4556004"/>
              <a:gd name="connsiteY5" fmla="*/ 338053 h 893794"/>
              <a:gd name="connsiteX0" fmla="*/ 0 w 4556004"/>
              <a:gd name="connsiteY0" fmla="*/ 893794 h 893794"/>
              <a:gd name="connsiteX1" fmla="*/ 1123950 w 4556004"/>
              <a:gd name="connsiteY1" fmla="*/ 674719 h 893794"/>
              <a:gd name="connsiteX2" fmla="*/ 2200275 w 4556004"/>
              <a:gd name="connsiteY2" fmla="*/ 560419 h 893794"/>
              <a:gd name="connsiteX3" fmla="*/ 3255299 w 4556004"/>
              <a:gd name="connsiteY3" fmla="*/ 64773 h 893794"/>
              <a:gd name="connsiteX4" fmla="*/ 4362450 w 4556004"/>
              <a:gd name="connsiteY4" fmla="*/ 7969 h 893794"/>
              <a:gd name="connsiteX5" fmla="*/ 4526453 w 4556004"/>
              <a:gd name="connsiteY5" fmla="*/ 338053 h 893794"/>
              <a:gd name="connsiteX0" fmla="*/ 0 w 4979953"/>
              <a:gd name="connsiteY0" fmla="*/ 893794 h 893794"/>
              <a:gd name="connsiteX1" fmla="*/ 1547899 w 4979953"/>
              <a:gd name="connsiteY1" fmla="*/ 674719 h 893794"/>
              <a:gd name="connsiteX2" fmla="*/ 2624224 w 4979953"/>
              <a:gd name="connsiteY2" fmla="*/ 560419 h 893794"/>
              <a:gd name="connsiteX3" fmla="*/ 3679248 w 4979953"/>
              <a:gd name="connsiteY3" fmla="*/ 64773 h 893794"/>
              <a:gd name="connsiteX4" fmla="*/ 4786399 w 4979953"/>
              <a:gd name="connsiteY4" fmla="*/ 7969 h 893794"/>
              <a:gd name="connsiteX5" fmla="*/ 4950402 w 4979953"/>
              <a:gd name="connsiteY5" fmla="*/ 338053 h 893794"/>
              <a:gd name="connsiteX0" fmla="*/ 0 w 4979953"/>
              <a:gd name="connsiteY0" fmla="*/ 893794 h 893794"/>
              <a:gd name="connsiteX1" fmla="*/ 1547899 w 4979953"/>
              <a:gd name="connsiteY1" fmla="*/ 674719 h 893794"/>
              <a:gd name="connsiteX2" fmla="*/ 2624224 w 4979953"/>
              <a:gd name="connsiteY2" fmla="*/ 560419 h 893794"/>
              <a:gd name="connsiteX3" fmla="*/ 3679248 w 4979953"/>
              <a:gd name="connsiteY3" fmla="*/ 64773 h 893794"/>
              <a:gd name="connsiteX4" fmla="*/ 4786399 w 4979953"/>
              <a:gd name="connsiteY4" fmla="*/ 7969 h 893794"/>
              <a:gd name="connsiteX5" fmla="*/ 4950402 w 4979953"/>
              <a:gd name="connsiteY5" fmla="*/ 338053 h 893794"/>
              <a:gd name="connsiteX0" fmla="*/ 0 w 4979953"/>
              <a:gd name="connsiteY0" fmla="*/ 893794 h 893794"/>
              <a:gd name="connsiteX1" fmla="*/ 2271107 w 4979953"/>
              <a:gd name="connsiteY1" fmla="*/ 741221 h 893794"/>
              <a:gd name="connsiteX2" fmla="*/ 2624224 w 4979953"/>
              <a:gd name="connsiteY2" fmla="*/ 560419 h 893794"/>
              <a:gd name="connsiteX3" fmla="*/ 3679248 w 4979953"/>
              <a:gd name="connsiteY3" fmla="*/ 64773 h 893794"/>
              <a:gd name="connsiteX4" fmla="*/ 4786399 w 4979953"/>
              <a:gd name="connsiteY4" fmla="*/ 7969 h 893794"/>
              <a:gd name="connsiteX5" fmla="*/ 4950402 w 4979953"/>
              <a:gd name="connsiteY5" fmla="*/ 338053 h 893794"/>
              <a:gd name="connsiteX0" fmla="*/ 0 w 4979953"/>
              <a:gd name="connsiteY0" fmla="*/ 893794 h 893794"/>
              <a:gd name="connsiteX1" fmla="*/ 1713474 w 4979953"/>
              <a:gd name="connsiteY1" fmla="*/ 779786 h 893794"/>
              <a:gd name="connsiteX2" fmla="*/ 2271107 w 4979953"/>
              <a:gd name="connsiteY2" fmla="*/ 741221 h 893794"/>
              <a:gd name="connsiteX3" fmla="*/ 2624224 w 4979953"/>
              <a:gd name="connsiteY3" fmla="*/ 560419 h 893794"/>
              <a:gd name="connsiteX4" fmla="*/ 3679248 w 4979953"/>
              <a:gd name="connsiteY4" fmla="*/ 64773 h 893794"/>
              <a:gd name="connsiteX5" fmla="*/ 4786399 w 4979953"/>
              <a:gd name="connsiteY5" fmla="*/ 7969 h 893794"/>
              <a:gd name="connsiteX6" fmla="*/ 4950402 w 4979953"/>
              <a:gd name="connsiteY6" fmla="*/ 338053 h 893794"/>
              <a:gd name="connsiteX0" fmla="*/ 0 w 4979953"/>
              <a:gd name="connsiteY0" fmla="*/ 893794 h 893794"/>
              <a:gd name="connsiteX1" fmla="*/ 1223023 w 4979953"/>
              <a:gd name="connsiteY1" fmla="*/ 829662 h 893794"/>
              <a:gd name="connsiteX2" fmla="*/ 2271107 w 4979953"/>
              <a:gd name="connsiteY2" fmla="*/ 741221 h 893794"/>
              <a:gd name="connsiteX3" fmla="*/ 2624224 w 4979953"/>
              <a:gd name="connsiteY3" fmla="*/ 560419 h 893794"/>
              <a:gd name="connsiteX4" fmla="*/ 3679248 w 4979953"/>
              <a:gd name="connsiteY4" fmla="*/ 64773 h 893794"/>
              <a:gd name="connsiteX5" fmla="*/ 4786399 w 4979953"/>
              <a:gd name="connsiteY5" fmla="*/ 7969 h 893794"/>
              <a:gd name="connsiteX6" fmla="*/ 4950402 w 4979953"/>
              <a:gd name="connsiteY6" fmla="*/ 338053 h 893794"/>
              <a:gd name="connsiteX0" fmla="*/ 0 w 5054768"/>
              <a:gd name="connsiteY0" fmla="*/ 860544 h 860544"/>
              <a:gd name="connsiteX1" fmla="*/ 1297838 w 5054768"/>
              <a:gd name="connsiteY1" fmla="*/ 829662 h 860544"/>
              <a:gd name="connsiteX2" fmla="*/ 2345922 w 5054768"/>
              <a:gd name="connsiteY2" fmla="*/ 741221 h 860544"/>
              <a:gd name="connsiteX3" fmla="*/ 2699039 w 5054768"/>
              <a:gd name="connsiteY3" fmla="*/ 560419 h 860544"/>
              <a:gd name="connsiteX4" fmla="*/ 3754063 w 5054768"/>
              <a:gd name="connsiteY4" fmla="*/ 64773 h 860544"/>
              <a:gd name="connsiteX5" fmla="*/ 4861214 w 5054768"/>
              <a:gd name="connsiteY5" fmla="*/ 7969 h 860544"/>
              <a:gd name="connsiteX6" fmla="*/ 5025217 w 5054768"/>
              <a:gd name="connsiteY6" fmla="*/ 338053 h 860544"/>
              <a:gd name="connsiteX0" fmla="*/ 0 w 5054768"/>
              <a:gd name="connsiteY0" fmla="*/ 860544 h 860544"/>
              <a:gd name="connsiteX1" fmla="*/ 1297838 w 5054768"/>
              <a:gd name="connsiteY1" fmla="*/ 829662 h 860544"/>
              <a:gd name="connsiteX2" fmla="*/ 2370860 w 5054768"/>
              <a:gd name="connsiteY2" fmla="*/ 749534 h 860544"/>
              <a:gd name="connsiteX3" fmla="*/ 2699039 w 5054768"/>
              <a:gd name="connsiteY3" fmla="*/ 560419 h 860544"/>
              <a:gd name="connsiteX4" fmla="*/ 3754063 w 5054768"/>
              <a:gd name="connsiteY4" fmla="*/ 64773 h 860544"/>
              <a:gd name="connsiteX5" fmla="*/ 4861214 w 5054768"/>
              <a:gd name="connsiteY5" fmla="*/ 7969 h 860544"/>
              <a:gd name="connsiteX6" fmla="*/ 5025217 w 5054768"/>
              <a:gd name="connsiteY6" fmla="*/ 338053 h 860544"/>
              <a:gd name="connsiteX0" fmla="*/ 0 w 5054768"/>
              <a:gd name="connsiteY0" fmla="*/ 860544 h 860544"/>
              <a:gd name="connsiteX1" fmla="*/ 1297838 w 5054768"/>
              <a:gd name="connsiteY1" fmla="*/ 829662 h 860544"/>
              <a:gd name="connsiteX2" fmla="*/ 2370860 w 5054768"/>
              <a:gd name="connsiteY2" fmla="*/ 749534 h 860544"/>
              <a:gd name="connsiteX3" fmla="*/ 2599286 w 5054768"/>
              <a:gd name="connsiteY3" fmla="*/ 660172 h 860544"/>
              <a:gd name="connsiteX4" fmla="*/ 3754063 w 5054768"/>
              <a:gd name="connsiteY4" fmla="*/ 64773 h 860544"/>
              <a:gd name="connsiteX5" fmla="*/ 4861214 w 5054768"/>
              <a:gd name="connsiteY5" fmla="*/ 7969 h 860544"/>
              <a:gd name="connsiteX6" fmla="*/ 5025217 w 5054768"/>
              <a:gd name="connsiteY6" fmla="*/ 338053 h 860544"/>
              <a:gd name="connsiteX0" fmla="*/ 0 w 5054768"/>
              <a:gd name="connsiteY0" fmla="*/ 860544 h 860544"/>
              <a:gd name="connsiteX1" fmla="*/ 1297838 w 5054768"/>
              <a:gd name="connsiteY1" fmla="*/ 829662 h 860544"/>
              <a:gd name="connsiteX2" fmla="*/ 2503863 w 5054768"/>
              <a:gd name="connsiteY2" fmla="*/ 666407 h 860544"/>
              <a:gd name="connsiteX3" fmla="*/ 2599286 w 5054768"/>
              <a:gd name="connsiteY3" fmla="*/ 660172 h 860544"/>
              <a:gd name="connsiteX4" fmla="*/ 3754063 w 5054768"/>
              <a:gd name="connsiteY4" fmla="*/ 64773 h 860544"/>
              <a:gd name="connsiteX5" fmla="*/ 4861214 w 5054768"/>
              <a:gd name="connsiteY5" fmla="*/ 7969 h 860544"/>
              <a:gd name="connsiteX6" fmla="*/ 5025217 w 5054768"/>
              <a:gd name="connsiteY6" fmla="*/ 338053 h 860544"/>
              <a:gd name="connsiteX0" fmla="*/ 0 w 5054768"/>
              <a:gd name="connsiteY0" fmla="*/ 860544 h 860544"/>
              <a:gd name="connsiteX1" fmla="*/ 1297838 w 5054768"/>
              <a:gd name="connsiteY1" fmla="*/ 829662 h 860544"/>
              <a:gd name="connsiteX2" fmla="*/ 2503863 w 5054768"/>
              <a:gd name="connsiteY2" fmla="*/ 666407 h 860544"/>
              <a:gd name="connsiteX3" fmla="*/ 2599286 w 5054768"/>
              <a:gd name="connsiteY3" fmla="*/ 660172 h 860544"/>
              <a:gd name="connsiteX4" fmla="*/ 3936943 w 5054768"/>
              <a:gd name="connsiteY4" fmla="*/ 605100 h 860544"/>
              <a:gd name="connsiteX5" fmla="*/ 4861214 w 5054768"/>
              <a:gd name="connsiteY5" fmla="*/ 7969 h 860544"/>
              <a:gd name="connsiteX6" fmla="*/ 5025217 w 5054768"/>
              <a:gd name="connsiteY6" fmla="*/ 338053 h 860544"/>
              <a:gd name="connsiteX0" fmla="*/ 0 w 5054768"/>
              <a:gd name="connsiteY0" fmla="*/ 860544 h 860544"/>
              <a:gd name="connsiteX1" fmla="*/ 1297838 w 5054768"/>
              <a:gd name="connsiteY1" fmla="*/ 829662 h 860544"/>
              <a:gd name="connsiteX2" fmla="*/ 2503863 w 5054768"/>
              <a:gd name="connsiteY2" fmla="*/ 666407 h 860544"/>
              <a:gd name="connsiteX3" fmla="*/ 2615912 w 5054768"/>
              <a:gd name="connsiteY3" fmla="*/ 726674 h 860544"/>
              <a:gd name="connsiteX4" fmla="*/ 3936943 w 5054768"/>
              <a:gd name="connsiteY4" fmla="*/ 605100 h 860544"/>
              <a:gd name="connsiteX5" fmla="*/ 4861214 w 5054768"/>
              <a:gd name="connsiteY5" fmla="*/ 7969 h 860544"/>
              <a:gd name="connsiteX6" fmla="*/ 5025217 w 5054768"/>
              <a:gd name="connsiteY6" fmla="*/ 338053 h 860544"/>
              <a:gd name="connsiteX0" fmla="*/ 0 w 5054768"/>
              <a:gd name="connsiteY0" fmla="*/ 860544 h 921102"/>
              <a:gd name="connsiteX1" fmla="*/ 1264587 w 5054768"/>
              <a:gd name="connsiteY1" fmla="*/ 921102 h 921102"/>
              <a:gd name="connsiteX2" fmla="*/ 2503863 w 5054768"/>
              <a:gd name="connsiteY2" fmla="*/ 666407 h 921102"/>
              <a:gd name="connsiteX3" fmla="*/ 2615912 w 5054768"/>
              <a:gd name="connsiteY3" fmla="*/ 726674 h 921102"/>
              <a:gd name="connsiteX4" fmla="*/ 3936943 w 5054768"/>
              <a:gd name="connsiteY4" fmla="*/ 605100 h 921102"/>
              <a:gd name="connsiteX5" fmla="*/ 4861214 w 5054768"/>
              <a:gd name="connsiteY5" fmla="*/ 7969 h 921102"/>
              <a:gd name="connsiteX6" fmla="*/ 5025217 w 5054768"/>
              <a:gd name="connsiteY6" fmla="*/ 338053 h 921102"/>
              <a:gd name="connsiteX0" fmla="*/ 0 w 5054768"/>
              <a:gd name="connsiteY0" fmla="*/ 860544 h 921102"/>
              <a:gd name="connsiteX1" fmla="*/ 1264587 w 5054768"/>
              <a:gd name="connsiteY1" fmla="*/ 921102 h 921102"/>
              <a:gd name="connsiteX2" fmla="*/ 2462299 w 5054768"/>
              <a:gd name="connsiteY2" fmla="*/ 707971 h 921102"/>
              <a:gd name="connsiteX3" fmla="*/ 2615912 w 5054768"/>
              <a:gd name="connsiteY3" fmla="*/ 726674 h 921102"/>
              <a:gd name="connsiteX4" fmla="*/ 3936943 w 5054768"/>
              <a:gd name="connsiteY4" fmla="*/ 605100 h 921102"/>
              <a:gd name="connsiteX5" fmla="*/ 4861214 w 5054768"/>
              <a:gd name="connsiteY5" fmla="*/ 7969 h 921102"/>
              <a:gd name="connsiteX6" fmla="*/ 5025217 w 5054768"/>
              <a:gd name="connsiteY6" fmla="*/ 338053 h 921102"/>
              <a:gd name="connsiteX0" fmla="*/ 0 w 5054768"/>
              <a:gd name="connsiteY0" fmla="*/ 860544 h 921102"/>
              <a:gd name="connsiteX1" fmla="*/ 1264587 w 5054768"/>
              <a:gd name="connsiteY1" fmla="*/ 921102 h 921102"/>
              <a:gd name="connsiteX2" fmla="*/ 2462299 w 5054768"/>
              <a:gd name="connsiteY2" fmla="*/ 707971 h 921102"/>
              <a:gd name="connsiteX3" fmla="*/ 2615912 w 5054768"/>
              <a:gd name="connsiteY3" fmla="*/ 726674 h 921102"/>
              <a:gd name="connsiteX4" fmla="*/ 3845503 w 5054768"/>
              <a:gd name="connsiteY4" fmla="*/ 646664 h 921102"/>
              <a:gd name="connsiteX5" fmla="*/ 4861214 w 5054768"/>
              <a:gd name="connsiteY5" fmla="*/ 7969 h 921102"/>
              <a:gd name="connsiteX6" fmla="*/ 5025217 w 5054768"/>
              <a:gd name="connsiteY6" fmla="*/ 338053 h 921102"/>
              <a:gd name="connsiteX0" fmla="*/ 0 w 5233650"/>
              <a:gd name="connsiteY0" fmla="*/ 523030 h 823673"/>
              <a:gd name="connsiteX1" fmla="*/ 1264587 w 5233650"/>
              <a:gd name="connsiteY1" fmla="*/ 583588 h 823673"/>
              <a:gd name="connsiteX2" fmla="*/ 2462299 w 5233650"/>
              <a:gd name="connsiteY2" fmla="*/ 370457 h 823673"/>
              <a:gd name="connsiteX3" fmla="*/ 2615912 w 5233650"/>
              <a:gd name="connsiteY3" fmla="*/ 389160 h 823673"/>
              <a:gd name="connsiteX4" fmla="*/ 3845503 w 5233650"/>
              <a:gd name="connsiteY4" fmla="*/ 309150 h 823673"/>
              <a:gd name="connsiteX5" fmla="*/ 5168785 w 5233650"/>
              <a:gd name="connsiteY5" fmla="*/ 817611 h 823673"/>
              <a:gd name="connsiteX6" fmla="*/ 5025217 w 5233650"/>
              <a:gd name="connsiteY6" fmla="*/ 539 h 823673"/>
              <a:gd name="connsiteX0" fmla="*/ 0 w 6781469"/>
              <a:gd name="connsiteY0" fmla="*/ 233961 h 1066445"/>
              <a:gd name="connsiteX1" fmla="*/ 1264587 w 6781469"/>
              <a:gd name="connsiteY1" fmla="*/ 294519 h 1066445"/>
              <a:gd name="connsiteX2" fmla="*/ 2462299 w 6781469"/>
              <a:gd name="connsiteY2" fmla="*/ 81388 h 1066445"/>
              <a:gd name="connsiteX3" fmla="*/ 2615912 w 6781469"/>
              <a:gd name="connsiteY3" fmla="*/ 100091 h 1066445"/>
              <a:gd name="connsiteX4" fmla="*/ 3845503 w 6781469"/>
              <a:gd name="connsiteY4" fmla="*/ 20081 h 1066445"/>
              <a:gd name="connsiteX5" fmla="*/ 5168785 w 6781469"/>
              <a:gd name="connsiteY5" fmla="*/ 528542 h 1066445"/>
              <a:gd name="connsiteX6" fmla="*/ 6779202 w 6781469"/>
              <a:gd name="connsiteY6" fmla="*/ 1066445 h 1066445"/>
              <a:gd name="connsiteX0" fmla="*/ 0 w 6781557"/>
              <a:gd name="connsiteY0" fmla="*/ 263334 h 1095818"/>
              <a:gd name="connsiteX1" fmla="*/ 1264587 w 6781557"/>
              <a:gd name="connsiteY1" fmla="*/ 323892 h 1095818"/>
              <a:gd name="connsiteX2" fmla="*/ 2462299 w 6781557"/>
              <a:gd name="connsiteY2" fmla="*/ 110761 h 1095818"/>
              <a:gd name="connsiteX3" fmla="*/ 2615912 w 6781557"/>
              <a:gd name="connsiteY3" fmla="*/ 129464 h 1095818"/>
              <a:gd name="connsiteX4" fmla="*/ 3845503 w 6781557"/>
              <a:gd name="connsiteY4" fmla="*/ 49454 h 1095818"/>
              <a:gd name="connsiteX5" fmla="*/ 5226974 w 6781557"/>
              <a:gd name="connsiteY5" fmla="*/ 990177 h 1095818"/>
              <a:gd name="connsiteX6" fmla="*/ 6779202 w 6781557"/>
              <a:gd name="connsiteY6" fmla="*/ 1095818 h 1095818"/>
              <a:gd name="connsiteX0" fmla="*/ 0 w 6779202"/>
              <a:gd name="connsiteY0" fmla="*/ 263334 h 1095818"/>
              <a:gd name="connsiteX1" fmla="*/ 1264587 w 6779202"/>
              <a:gd name="connsiteY1" fmla="*/ 323892 h 1095818"/>
              <a:gd name="connsiteX2" fmla="*/ 2462299 w 6779202"/>
              <a:gd name="connsiteY2" fmla="*/ 110761 h 1095818"/>
              <a:gd name="connsiteX3" fmla="*/ 2615912 w 6779202"/>
              <a:gd name="connsiteY3" fmla="*/ 129464 h 1095818"/>
              <a:gd name="connsiteX4" fmla="*/ 3845503 w 6779202"/>
              <a:gd name="connsiteY4" fmla="*/ 49454 h 1095818"/>
              <a:gd name="connsiteX5" fmla="*/ 5226974 w 6779202"/>
              <a:gd name="connsiteY5" fmla="*/ 990177 h 1095818"/>
              <a:gd name="connsiteX6" fmla="*/ 5628769 w 6779202"/>
              <a:gd name="connsiteY6" fmla="*/ 1013847 h 1095818"/>
              <a:gd name="connsiteX7" fmla="*/ 6779202 w 6779202"/>
              <a:gd name="connsiteY7" fmla="*/ 1095818 h 1095818"/>
              <a:gd name="connsiteX0" fmla="*/ 0 w 6779202"/>
              <a:gd name="connsiteY0" fmla="*/ 263334 h 1095818"/>
              <a:gd name="connsiteX1" fmla="*/ 1264587 w 6779202"/>
              <a:gd name="connsiteY1" fmla="*/ 323892 h 1095818"/>
              <a:gd name="connsiteX2" fmla="*/ 2462299 w 6779202"/>
              <a:gd name="connsiteY2" fmla="*/ 110761 h 1095818"/>
              <a:gd name="connsiteX3" fmla="*/ 2615912 w 6779202"/>
              <a:gd name="connsiteY3" fmla="*/ 129464 h 1095818"/>
              <a:gd name="connsiteX4" fmla="*/ 3845503 w 6779202"/>
              <a:gd name="connsiteY4" fmla="*/ 49454 h 1095818"/>
              <a:gd name="connsiteX5" fmla="*/ 5226974 w 6779202"/>
              <a:gd name="connsiteY5" fmla="*/ 990177 h 1095818"/>
              <a:gd name="connsiteX6" fmla="*/ 5628769 w 6779202"/>
              <a:gd name="connsiteY6" fmla="*/ 1013847 h 1095818"/>
              <a:gd name="connsiteX7" fmla="*/ 6779202 w 6779202"/>
              <a:gd name="connsiteY7" fmla="*/ 1095818 h 1095818"/>
              <a:gd name="connsiteX0" fmla="*/ 0 w 6779202"/>
              <a:gd name="connsiteY0" fmla="*/ 263334 h 1095818"/>
              <a:gd name="connsiteX1" fmla="*/ 1264587 w 6779202"/>
              <a:gd name="connsiteY1" fmla="*/ 323892 h 1095818"/>
              <a:gd name="connsiteX2" fmla="*/ 2462299 w 6779202"/>
              <a:gd name="connsiteY2" fmla="*/ 110761 h 1095818"/>
              <a:gd name="connsiteX3" fmla="*/ 2615912 w 6779202"/>
              <a:gd name="connsiteY3" fmla="*/ 129464 h 1095818"/>
              <a:gd name="connsiteX4" fmla="*/ 3845503 w 6779202"/>
              <a:gd name="connsiteY4" fmla="*/ 49454 h 1095818"/>
              <a:gd name="connsiteX5" fmla="*/ 5226974 w 6779202"/>
              <a:gd name="connsiteY5" fmla="*/ 990177 h 1095818"/>
              <a:gd name="connsiteX6" fmla="*/ 5163256 w 6779202"/>
              <a:gd name="connsiteY6" fmla="*/ 1005535 h 1095818"/>
              <a:gd name="connsiteX7" fmla="*/ 5628769 w 6779202"/>
              <a:gd name="connsiteY7" fmla="*/ 1013847 h 1095818"/>
              <a:gd name="connsiteX8" fmla="*/ 6779202 w 6779202"/>
              <a:gd name="connsiteY8" fmla="*/ 1095818 h 1095818"/>
              <a:gd name="connsiteX0" fmla="*/ 0 w 6779202"/>
              <a:gd name="connsiteY0" fmla="*/ 263334 h 1095818"/>
              <a:gd name="connsiteX1" fmla="*/ 1264587 w 6779202"/>
              <a:gd name="connsiteY1" fmla="*/ 323892 h 1095818"/>
              <a:gd name="connsiteX2" fmla="*/ 2462299 w 6779202"/>
              <a:gd name="connsiteY2" fmla="*/ 110761 h 1095818"/>
              <a:gd name="connsiteX3" fmla="*/ 2615912 w 6779202"/>
              <a:gd name="connsiteY3" fmla="*/ 129464 h 1095818"/>
              <a:gd name="connsiteX4" fmla="*/ 3845503 w 6779202"/>
              <a:gd name="connsiteY4" fmla="*/ 49454 h 1095818"/>
              <a:gd name="connsiteX5" fmla="*/ 5226974 w 6779202"/>
              <a:gd name="connsiteY5" fmla="*/ 990177 h 1095818"/>
              <a:gd name="connsiteX6" fmla="*/ 5171569 w 6779202"/>
              <a:gd name="connsiteY6" fmla="*/ 997222 h 1095818"/>
              <a:gd name="connsiteX7" fmla="*/ 5163256 w 6779202"/>
              <a:gd name="connsiteY7" fmla="*/ 1005535 h 1095818"/>
              <a:gd name="connsiteX8" fmla="*/ 5628769 w 6779202"/>
              <a:gd name="connsiteY8" fmla="*/ 1013847 h 1095818"/>
              <a:gd name="connsiteX9" fmla="*/ 6779202 w 6779202"/>
              <a:gd name="connsiteY9" fmla="*/ 1095818 h 1095818"/>
              <a:gd name="connsiteX0" fmla="*/ 0 w 6779202"/>
              <a:gd name="connsiteY0" fmla="*/ 264125 h 1096609"/>
              <a:gd name="connsiteX1" fmla="*/ 1264587 w 6779202"/>
              <a:gd name="connsiteY1" fmla="*/ 324683 h 1096609"/>
              <a:gd name="connsiteX2" fmla="*/ 2237855 w 6779202"/>
              <a:gd name="connsiteY2" fmla="*/ 144803 h 1096609"/>
              <a:gd name="connsiteX3" fmla="*/ 2615912 w 6779202"/>
              <a:gd name="connsiteY3" fmla="*/ 130255 h 1096609"/>
              <a:gd name="connsiteX4" fmla="*/ 3845503 w 6779202"/>
              <a:gd name="connsiteY4" fmla="*/ 50245 h 1096609"/>
              <a:gd name="connsiteX5" fmla="*/ 5226974 w 6779202"/>
              <a:gd name="connsiteY5" fmla="*/ 990968 h 1096609"/>
              <a:gd name="connsiteX6" fmla="*/ 5171569 w 6779202"/>
              <a:gd name="connsiteY6" fmla="*/ 998013 h 1096609"/>
              <a:gd name="connsiteX7" fmla="*/ 5163256 w 6779202"/>
              <a:gd name="connsiteY7" fmla="*/ 1006326 h 1096609"/>
              <a:gd name="connsiteX8" fmla="*/ 5628769 w 6779202"/>
              <a:gd name="connsiteY8" fmla="*/ 1014638 h 1096609"/>
              <a:gd name="connsiteX9" fmla="*/ 6779202 w 6779202"/>
              <a:gd name="connsiteY9" fmla="*/ 1096609 h 1096609"/>
              <a:gd name="connsiteX0" fmla="*/ 0 w 6779202"/>
              <a:gd name="connsiteY0" fmla="*/ 264125 h 1096609"/>
              <a:gd name="connsiteX1" fmla="*/ 1264587 w 6779202"/>
              <a:gd name="connsiteY1" fmla="*/ 324683 h 1096609"/>
              <a:gd name="connsiteX2" fmla="*/ 2237855 w 6779202"/>
              <a:gd name="connsiteY2" fmla="*/ 144803 h 1096609"/>
              <a:gd name="connsiteX3" fmla="*/ 2615912 w 6779202"/>
              <a:gd name="connsiteY3" fmla="*/ 130255 h 1096609"/>
              <a:gd name="connsiteX4" fmla="*/ 3845503 w 6779202"/>
              <a:gd name="connsiteY4" fmla="*/ 50245 h 1096609"/>
              <a:gd name="connsiteX5" fmla="*/ 5226974 w 6779202"/>
              <a:gd name="connsiteY5" fmla="*/ 990968 h 1096609"/>
              <a:gd name="connsiteX6" fmla="*/ 5171569 w 6779202"/>
              <a:gd name="connsiteY6" fmla="*/ 998013 h 1096609"/>
              <a:gd name="connsiteX7" fmla="*/ 5337823 w 6779202"/>
              <a:gd name="connsiteY7" fmla="*/ 898261 h 1096609"/>
              <a:gd name="connsiteX8" fmla="*/ 5628769 w 6779202"/>
              <a:gd name="connsiteY8" fmla="*/ 1014638 h 1096609"/>
              <a:gd name="connsiteX9" fmla="*/ 6779202 w 6779202"/>
              <a:gd name="connsiteY9" fmla="*/ 1096609 h 1096609"/>
              <a:gd name="connsiteX0" fmla="*/ 0 w 6779202"/>
              <a:gd name="connsiteY0" fmla="*/ 264125 h 1096609"/>
              <a:gd name="connsiteX1" fmla="*/ 1264587 w 6779202"/>
              <a:gd name="connsiteY1" fmla="*/ 324683 h 1096609"/>
              <a:gd name="connsiteX2" fmla="*/ 2237855 w 6779202"/>
              <a:gd name="connsiteY2" fmla="*/ 144803 h 1096609"/>
              <a:gd name="connsiteX3" fmla="*/ 2615912 w 6779202"/>
              <a:gd name="connsiteY3" fmla="*/ 130255 h 1096609"/>
              <a:gd name="connsiteX4" fmla="*/ 3845503 w 6779202"/>
              <a:gd name="connsiteY4" fmla="*/ 50245 h 1096609"/>
              <a:gd name="connsiteX5" fmla="*/ 5226974 w 6779202"/>
              <a:gd name="connsiteY5" fmla="*/ 990968 h 1096609"/>
              <a:gd name="connsiteX6" fmla="*/ 5088442 w 6779202"/>
              <a:gd name="connsiteY6" fmla="*/ 781883 h 1096609"/>
              <a:gd name="connsiteX7" fmla="*/ 5337823 w 6779202"/>
              <a:gd name="connsiteY7" fmla="*/ 898261 h 1096609"/>
              <a:gd name="connsiteX8" fmla="*/ 5628769 w 6779202"/>
              <a:gd name="connsiteY8" fmla="*/ 1014638 h 1096609"/>
              <a:gd name="connsiteX9" fmla="*/ 6779202 w 6779202"/>
              <a:gd name="connsiteY9" fmla="*/ 1096609 h 1096609"/>
              <a:gd name="connsiteX0" fmla="*/ 0 w 6779202"/>
              <a:gd name="connsiteY0" fmla="*/ 222802 h 1055286"/>
              <a:gd name="connsiteX1" fmla="*/ 1264587 w 6779202"/>
              <a:gd name="connsiteY1" fmla="*/ 283360 h 1055286"/>
              <a:gd name="connsiteX2" fmla="*/ 2237855 w 6779202"/>
              <a:gd name="connsiteY2" fmla="*/ 103480 h 1055286"/>
              <a:gd name="connsiteX3" fmla="*/ 2615912 w 6779202"/>
              <a:gd name="connsiteY3" fmla="*/ 88932 h 1055286"/>
              <a:gd name="connsiteX4" fmla="*/ 3845503 w 6779202"/>
              <a:gd name="connsiteY4" fmla="*/ 8922 h 1055286"/>
              <a:gd name="connsiteX5" fmla="*/ 4728211 w 6779202"/>
              <a:gd name="connsiteY5" fmla="*/ 326190 h 1055286"/>
              <a:gd name="connsiteX6" fmla="*/ 5088442 w 6779202"/>
              <a:gd name="connsiteY6" fmla="*/ 740560 h 1055286"/>
              <a:gd name="connsiteX7" fmla="*/ 5337823 w 6779202"/>
              <a:gd name="connsiteY7" fmla="*/ 856938 h 1055286"/>
              <a:gd name="connsiteX8" fmla="*/ 5628769 w 6779202"/>
              <a:gd name="connsiteY8" fmla="*/ 973315 h 1055286"/>
              <a:gd name="connsiteX9" fmla="*/ 6779202 w 6779202"/>
              <a:gd name="connsiteY9" fmla="*/ 1055286 h 1055286"/>
              <a:gd name="connsiteX0" fmla="*/ 0 w 6779202"/>
              <a:gd name="connsiteY0" fmla="*/ 222802 h 1055286"/>
              <a:gd name="connsiteX1" fmla="*/ 1139896 w 6779202"/>
              <a:gd name="connsiteY1" fmla="*/ 416363 h 1055286"/>
              <a:gd name="connsiteX2" fmla="*/ 1264587 w 6779202"/>
              <a:gd name="connsiteY2" fmla="*/ 283360 h 1055286"/>
              <a:gd name="connsiteX3" fmla="*/ 2237855 w 6779202"/>
              <a:gd name="connsiteY3" fmla="*/ 103480 h 1055286"/>
              <a:gd name="connsiteX4" fmla="*/ 2615912 w 6779202"/>
              <a:gd name="connsiteY4" fmla="*/ 88932 h 1055286"/>
              <a:gd name="connsiteX5" fmla="*/ 3845503 w 6779202"/>
              <a:gd name="connsiteY5" fmla="*/ 8922 h 1055286"/>
              <a:gd name="connsiteX6" fmla="*/ 4728211 w 6779202"/>
              <a:gd name="connsiteY6" fmla="*/ 326190 h 1055286"/>
              <a:gd name="connsiteX7" fmla="*/ 5088442 w 6779202"/>
              <a:gd name="connsiteY7" fmla="*/ 740560 h 1055286"/>
              <a:gd name="connsiteX8" fmla="*/ 5337823 w 6779202"/>
              <a:gd name="connsiteY8" fmla="*/ 856938 h 1055286"/>
              <a:gd name="connsiteX9" fmla="*/ 5628769 w 6779202"/>
              <a:gd name="connsiteY9" fmla="*/ 973315 h 1055286"/>
              <a:gd name="connsiteX10" fmla="*/ 6779202 w 6779202"/>
              <a:gd name="connsiteY10" fmla="*/ 1055286 h 1055286"/>
              <a:gd name="connsiteX0" fmla="*/ 0 w 6779202"/>
              <a:gd name="connsiteY0" fmla="*/ 222802 h 1055286"/>
              <a:gd name="connsiteX1" fmla="*/ 1139896 w 6779202"/>
              <a:gd name="connsiteY1" fmla="*/ 416363 h 1055286"/>
              <a:gd name="connsiteX2" fmla="*/ 1339401 w 6779202"/>
              <a:gd name="connsiteY2" fmla="*/ 358175 h 1055286"/>
              <a:gd name="connsiteX3" fmla="*/ 2237855 w 6779202"/>
              <a:gd name="connsiteY3" fmla="*/ 103480 h 1055286"/>
              <a:gd name="connsiteX4" fmla="*/ 2615912 w 6779202"/>
              <a:gd name="connsiteY4" fmla="*/ 88932 h 1055286"/>
              <a:gd name="connsiteX5" fmla="*/ 3845503 w 6779202"/>
              <a:gd name="connsiteY5" fmla="*/ 8922 h 1055286"/>
              <a:gd name="connsiteX6" fmla="*/ 4728211 w 6779202"/>
              <a:gd name="connsiteY6" fmla="*/ 326190 h 1055286"/>
              <a:gd name="connsiteX7" fmla="*/ 5088442 w 6779202"/>
              <a:gd name="connsiteY7" fmla="*/ 740560 h 1055286"/>
              <a:gd name="connsiteX8" fmla="*/ 5337823 w 6779202"/>
              <a:gd name="connsiteY8" fmla="*/ 856938 h 1055286"/>
              <a:gd name="connsiteX9" fmla="*/ 5628769 w 6779202"/>
              <a:gd name="connsiteY9" fmla="*/ 973315 h 1055286"/>
              <a:gd name="connsiteX10" fmla="*/ 6779202 w 6779202"/>
              <a:gd name="connsiteY10" fmla="*/ 1055286 h 1055286"/>
              <a:gd name="connsiteX0" fmla="*/ 0 w 6779202"/>
              <a:gd name="connsiteY0" fmla="*/ 222802 h 1055286"/>
              <a:gd name="connsiteX1" fmla="*/ 1139896 w 6779202"/>
              <a:gd name="connsiteY1" fmla="*/ 416363 h 1055286"/>
              <a:gd name="connsiteX2" fmla="*/ 1347713 w 6779202"/>
              <a:gd name="connsiteY2" fmla="*/ 408051 h 1055286"/>
              <a:gd name="connsiteX3" fmla="*/ 2237855 w 6779202"/>
              <a:gd name="connsiteY3" fmla="*/ 103480 h 1055286"/>
              <a:gd name="connsiteX4" fmla="*/ 2615912 w 6779202"/>
              <a:gd name="connsiteY4" fmla="*/ 88932 h 1055286"/>
              <a:gd name="connsiteX5" fmla="*/ 3845503 w 6779202"/>
              <a:gd name="connsiteY5" fmla="*/ 8922 h 1055286"/>
              <a:gd name="connsiteX6" fmla="*/ 4728211 w 6779202"/>
              <a:gd name="connsiteY6" fmla="*/ 326190 h 1055286"/>
              <a:gd name="connsiteX7" fmla="*/ 5088442 w 6779202"/>
              <a:gd name="connsiteY7" fmla="*/ 740560 h 1055286"/>
              <a:gd name="connsiteX8" fmla="*/ 5337823 w 6779202"/>
              <a:gd name="connsiteY8" fmla="*/ 856938 h 1055286"/>
              <a:gd name="connsiteX9" fmla="*/ 5628769 w 6779202"/>
              <a:gd name="connsiteY9" fmla="*/ 973315 h 1055286"/>
              <a:gd name="connsiteX10" fmla="*/ 6779202 w 6779202"/>
              <a:gd name="connsiteY10" fmla="*/ 1055286 h 1055286"/>
              <a:gd name="connsiteX0" fmla="*/ 0 w 6779202"/>
              <a:gd name="connsiteY0" fmla="*/ 223355 h 1055839"/>
              <a:gd name="connsiteX1" fmla="*/ 1139896 w 6779202"/>
              <a:gd name="connsiteY1" fmla="*/ 416916 h 1055839"/>
              <a:gd name="connsiteX2" fmla="*/ 1347713 w 6779202"/>
              <a:gd name="connsiteY2" fmla="*/ 408604 h 1055839"/>
              <a:gd name="connsiteX3" fmla="*/ 2279418 w 6779202"/>
              <a:gd name="connsiteY3" fmla="*/ 153909 h 1055839"/>
              <a:gd name="connsiteX4" fmla="*/ 2615912 w 6779202"/>
              <a:gd name="connsiteY4" fmla="*/ 89485 h 1055839"/>
              <a:gd name="connsiteX5" fmla="*/ 3845503 w 6779202"/>
              <a:gd name="connsiteY5" fmla="*/ 9475 h 1055839"/>
              <a:gd name="connsiteX6" fmla="*/ 4728211 w 6779202"/>
              <a:gd name="connsiteY6" fmla="*/ 326743 h 1055839"/>
              <a:gd name="connsiteX7" fmla="*/ 5088442 w 6779202"/>
              <a:gd name="connsiteY7" fmla="*/ 741113 h 1055839"/>
              <a:gd name="connsiteX8" fmla="*/ 5337823 w 6779202"/>
              <a:gd name="connsiteY8" fmla="*/ 857491 h 1055839"/>
              <a:gd name="connsiteX9" fmla="*/ 5628769 w 6779202"/>
              <a:gd name="connsiteY9" fmla="*/ 973868 h 1055839"/>
              <a:gd name="connsiteX10" fmla="*/ 6779202 w 6779202"/>
              <a:gd name="connsiteY10" fmla="*/ 1055839 h 1055839"/>
              <a:gd name="connsiteX0" fmla="*/ 0 w 6779202"/>
              <a:gd name="connsiteY0" fmla="*/ 278885 h 1111369"/>
              <a:gd name="connsiteX1" fmla="*/ 1139896 w 6779202"/>
              <a:gd name="connsiteY1" fmla="*/ 472446 h 1111369"/>
              <a:gd name="connsiteX2" fmla="*/ 1347713 w 6779202"/>
              <a:gd name="connsiteY2" fmla="*/ 464134 h 1111369"/>
              <a:gd name="connsiteX3" fmla="*/ 2279418 w 6779202"/>
              <a:gd name="connsiteY3" fmla="*/ 209439 h 1111369"/>
              <a:gd name="connsiteX4" fmla="*/ 2615912 w 6779202"/>
              <a:gd name="connsiteY4" fmla="*/ 145015 h 1111369"/>
              <a:gd name="connsiteX5" fmla="*/ 3845503 w 6779202"/>
              <a:gd name="connsiteY5" fmla="*/ 6815 h 1111369"/>
              <a:gd name="connsiteX6" fmla="*/ 4728211 w 6779202"/>
              <a:gd name="connsiteY6" fmla="*/ 382273 h 1111369"/>
              <a:gd name="connsiteX7" fmla="*/ 5088442 w 6779202"/>
              <a:gd name="connsiteY7" fmla="*/ 796643 h 1111369"/>
              <a:gd name="connsiteX8" fmla="*/ 5337823 w 6779202"/>
              <a:gd name="connsiteY8" fmla="*/ 913021 h 1111369"/>
              <a:gd name="connsiteX9" fmla="*/ 5628769 w 6779202"/>
              <a:gd name="connsiteY9" fmla="*/ 1029398 h 1111369"/>
              <a:gd name="connsiteX10" fmla="*/ 6779202 w 6779202"/>
              <a:gd name="connsiteY10" fmla="*/ 1111369 h 1111369"/>
              <a:gd name="connsiteX0" fmla="*/ 0 w 6779202"/>
              <a:gd name="connsiteY0" fmla="*/ 279154 h 1111638"/>
              <a:gd name="connsiteX1" fmla="*/ 1139896 w 6779202"/>
              <a:gd name="connsiteY1" fmla="*/ 472715 h 1111638"/>
              <a:gd name="connsiteX2" fmla="*/ 1347713 w 6779202"/>
              <a:gd name="connsiteY2" fmla="*/ 464403 h 1111638"/>
              <a:gd name="connsiteX3" fmla="*/ 2279418 w 6779202"/>
              <a:gd name="connsiteY3" fmla="*/ 251271 h 1111638"/>
              <a:gd name="connsiteX4" fmla="*/ 2615912 w 6779202"/>
              <a:gd name="connsiteY4" fmla="*/ 145284 h 1111638"/>
              <a:gd name="connsiteX5" fmla="*/ 3845503 w 6779202"/>
              <a:gd name="connsiteY5" fmla="*/ 7084 h 1111638"/>
              <a:gd name="connsiteX6" fmla="*/ 4728211 w 6779202"/>
              <a:gd name="connsiteY6" fmla="*/ 382542 h 1111638"/>
              <a:gd name="connsiteX7" fmla="*/ 5088442 w 6779202"/>
              <a:gd name="connsiteY7" fmla="*/ 796912 h 1111638"/>
              <a:gd name="connsiteX8" fmla="*/ 5337823 w 6779202"/>
              <a:gd name="connsiteY8" fmla="*/ 913290 h 1111638"/>
              <a:gd name="connsiteX9" fmla="*/ 5628769 w 6779202"/>
              <a:gd name="connsiteY9" fmla="*/ 1029667 h 1111638"/>
              <a:gd name="connsiteX10" fmla="*/ 6779202 w 6779202"/>
              <a:gd name="connsiteY10" fmla="*/ 1111638 h 1111638"/>
              <a:gd name="connsiteX0" fmla="*/ 0 w 6779202"/>
              <a:gd name="connsiteY0" fmla="*/ 279154 h 1111638"/>
              <a:gd name="connsiteX1" fmla="*/ 1139896 w 6779202"/>
              <a:gd name="connsiteY1" fmla="*/ 472715 h 1111638"/>
              <a:gd name="connsiteX2" fmla="*/ 1347713 w 6779202"/>
              <a:gd name="connsiteY2" fmla="*/ 464403 h 1111638"/>
              <a:gd name="connsiteX3" fmla="*/ 2279418 w 6779202"/>
              <a:gd name="connsiteY3" fmla="*/ 251271 h 1111638"/>
              <a:gd name="connsiteX4" fmla="*/ 2615912 w 6779202"/>
              <a:gd name="connsiteY4" fmla="*/ 145284 h 1111638"/>
              <a:gd name="connsiteX5" fmla="*/ 3845503 w 6779202"/>
              <a:gd name="connsiteY5" fmla="*/ 7084 h 1111638"/>
              <a:gd name="connsiteX6" fmla="*/ 4728211 w 6779202"/>
              <a:gd name="connsiteY6" fmla="*/ 382542 h 1111638"/>
              <a:gd name="connsiteX7" fmla="*/ 5088442 w 6779202"/>
              <a:gd name="connsiteY7" fmla="*/ 796912 h 1111638"/>
              <a:gd name="connsiteX8" fmla="*/ 5312884 w 6779202"/>
              <a:gd name="connsiteY8" fmla="*/ 946541 h 1111638"/>
              <a:gd name="connsiteX9" fmla="*/ 5628769 w 6779202"/>
              <a:gd name="connsiteY9" fmla="*/ 1029667 h 1111638"/>
              <a:gd name="connsiteX10" fmla="*/ 6779202 w 6779202"/>
              <a:gd name="connsiteY10" fmla="*/ 1111638 h 1111638"/>
              <a:gd name="connsiteX0" fmla="*/ 0 w 6820766"/>
              <a:gd name="connsiteY0" fmla="*/ 279154 h 1078387"/>
              <a:gd name="connsiteX1" fmla="*/ 1139896 w 6820766"/>
              <a:gd name="connsiteY1" fmla="*/ 472715 h 1078387"/>
              <a:gd name="connsiteX2" fmla="*/ 1347713 w 6820766"/>
              <a:gd name="connsiteY2" fmla="*/ 464403 h 1078387"/>
              <a:gd name="connsiteX3" fmla="*/ 2279418 w 6820766"/>
              <a:gd name="connsiteY3" fmla="*/ 251271 h 1078387"/>
              <a:gd name="connsiteX4" fmla="*/ 2615912 w 6820766"/>
              <a:gd name="connsiteY4" fmla="*/ 145284 h 1078387"/>
              <a:gd name="connsiteX5" fmla="*/ 3845503 w 6820766"/>
              <a:gd name="connsiteY5" fmla="*/ 7084 h 1078387"/>
              <a:gd name="connsiteX6" fmla="*/ 4728211 w 6820766"/>
              <a:gd name="connsiteY6" fmla="*/ 382542 h 1078387"/>
              <a:gd name="connsiteX7" fmla="*/ 5088442 w 6820766"/>
              <a:gd name="connsiteY7" fmla="*/ 796912 h 1078387"/>
              <a:gd name="connsiteX8" fmla="*/ 5312884 w 6820766"/>
              <a:gd name="connsiteY8" fmla="*/ 946541 h 1078387"/>
              <a:gd name="connsiteX9" fmla="*/ 5628769 w 6820766"/>
              <a:gd name="connsiteY9" fmla="*/ 1029667 h 1078387"/>
              <a:gd name="connsiteX10" fmla="*/ 6820766 w 6820766"/>
              <a:gd name="connsiteY10" fmla="*/ 1078387 h 1078387"/>
              <a:gd name="connsiteX0" fmla="*/ 0 w 6820766"/>
              <a:gd name="connsiteY0" fmla="*/ 279154 h 1078387"/>
              <a:gd name="connsiteX1" fmla="*/ 1139896 w 6820766"/>
              <a:gd name="connsiteY1" fmla="*/ 472715 h 1078387"/>
              <a:gd name="connsiteX2" fmla="*/ 1347713 w 6820766"/>
              <a:gd name="connsiteY2" fmla="*/ 464403 h 1078387"/>
              <a:gd name="connsiteX3" fmla="*/ 2279418 w 6820766"/>
              <a:gd name="connsiteY3" fmla="*/ 251271 h 1078387"/>
              <a:gd name="connsiteX4" fmla="*/ 2615912 w 6820766"/>
              <a:gd name="connsiteY4" fmla="*/ 145284 h 1078387"/>
              <a:gd name="connsiteX5" fmla="*/ 3845503 w 6820766"/>
              <a:gd name="connsiteY5" fmla="*/ 7084 h 1078387"/>
              <a:gd name="connsiteX6" fmla="*/ 4728211 w 6820766"/>
              <a:gd name="connsiteY6" fmla="*/ 382542 h 1078387"/>
              <a:gd name="connsiteX7" fmla="*/ 4972064 w 6820766"/>
              <a:gd name="connsiteY7" fmla="*/ 938228 h 1078387"/>
              <a:gd name="connsiteX8" fmla="*/ 5312884 w 6820766"/>
              <a:gd name="connsiteY8" fmla="*/ 946541 h 1078387"/>
              <a:gd name="connsiteX9" fmla="*/ 5628769 w 6820766"/>
              <a:gd name="connsiteY9" fmla="*/ 1029667 h 1078387"/>
              <a:gd name="connsiteX10" fmla="*/ 6820766 w 6820766"/>
              <a:gd name="connsiteY10" fmla="*/ 1078387 h 1078387"/>
              <a:gd name="connsiteX0" fmla="*/ 0 w 6820766"/>
              <a:gd name="connsiteY0" fmla="*/ 279154 h 1078387"/>
              <a:gd name="connsiteX1" fmla="*/ 1139896 w 6820766"/>
              <a:gd name="connsiteY1" fmla="*/ 472715 h 1078387"/>
              <a:gd name="connsiteX2" fmla="*/ 1347713 w 6820766"/>
              <a:gd name="connsiteY2" fmla="*/ 464403 h 1078387"/>
              <a:gd name="connsiteX3" fmla="*/ 2279418 w 6820766"/>
              <a:gd name="connsiteY3" fmla="*/ 251271 h 1078387"/>
              <a:gd name="connsiteX4" fmla="*/ 2615912 w 6820766"/>
              <a:gd name="connsiteY4" fmla="*/ 145284 h 1078387"/>
              <a:gd name="connsiteX5" fmla="*/ 3845503 w 6820766"/>
              <a:gd name="connsiteY5" fmla="*/ 7084 h 1078387"/>
              <a:gd name="connsiteX6" fmla="*/ 4728211 w 6820766"/>
              <a:gd name="connsiteY6" fmla="*/ 382542 h 1078387"/>
              <a:gd name="connsiteX7" fmla="*/ 4972064 w 6820766"/>
              <a:gd name="connsiteY7" fmla="*/ 938228 h 1078387"/>
              <a:gd name="connsiteX8" fmla="*/ 5213132 w 6820766"/>
              <a:gd name="connsiteY8" fmla="*/ 1054607 h 1078387"/>
              <a:gd name="connsiteX9" fmla="*/ 5628769 w 6820766"/>
              <a:gd name="connsiteY9" fmla="*/ 1029667 h 1078387"/>
              <a:gd name="connsiteX10" fmla="*/ 6820766 w 6820766"/>
              <a:gd name="connsiteY10" fmla="*/ 1078387 h 1078387"/>
              <a:gd name="connsiteX0" fmla="*/ 0 w 6820766"/>
              <a:gd name="connsiteY0" fmla="*/ 279154 h 1078387"/>
              <a:gd name="connsiteX1" fmla="*/ 1139896 w 6820766"/>
              <a:gd name="connsiteY1" fmla="*/ 472715 h 1078387"/>
              <a:gd name="connsiteX2" fmla="*/ 1347713 w 6820766"/>
              <a:gd name="connsiteY2" fmla="*/ 464403 h 1078387"/>
              <a:gd name="connsiteX3" fmla="*/ 2279418 w 6820766"/>
              <a:gd name="connsiteY3" fmla="*/ 251271 h 1078387"/>
              <a:gd name="connsiteX4" fmla="*/ 2615912 w 6820766"/>
              <a:gd name="connsiteY4" fmla="*/ 145284 h 1078387"/>
              <a:gd name="connsiteX5" fmla="*/ 3845503 w 6820766"/>
              <a:gd name="connsiteY5" fmla="*/ 7084 h 1078387"/>
              <a:gd name="connsiteX6" fmla="*/ 4728211 w 6820766"/>
              <a:gd name="connsiteY6" fmla="*/ 382542 h 1078387"/>
              <a:gd name="connsiteX7" fmla="*/ 5021940 w 6820766"/>
              <a:gd name="connsiteY7" fmla="*/ 913290 h 1078387"/>
              <a:gd name="connsiteX8" fmla="*/ 5213132 w 6820766"/>
              <a:gd name="connsiteY8" fmla="*/ 1054607 h 1078387"/>
              <a:gd name="connsiteX9" fmla="*/ 5628769 w 6820766"/>
              <a:gd name="connsiteY9" fmla="*/ 1029667 h 1078387"/>
              <a:gd name="connsiteX10" fmla="*/ 6820766 w 6820766"/>
              <a:gd name="connsiteY10" fmla="*/ 1078387 h 1078387"/>
              <a:gd name="connsiteX0" fmla="*/ 0 w 6820766"/>
              <a:gd name="connsiteY0" fmla="*/ 280781 h 1080014"/>
              <a:gd name="connsiteX1" fmla="*/ 1139896 w 6820766"/>
              <a:gd name="connsiteY1" fmla="*/ 474342 h 1080014"/>
              <a:gd name="connsiteX2" fmla="*/ 1347713 w 6820766"/>
              <a:gd name="connsiteY2" fmla="*/ 466030 h 1080014"/>
              <a:gd name="connsiteX3" fmla="*/ 2279418 w 6820766"/>
              <a:gd name="connsiteY3" fmla="*/ 252898 h 1080014"/>
              <a:gd name="connsiteX4" fmla="*/ 2615912 w 6820766"/>
              <a:gd name="connsiteY4" fmla="*/ 146911 h 1080014"/>
              <a:gd name="connsiteX5" fmla="*/ 3845503 w 6820766"/>
              <a:gd name="connsiteY5" fmla="*/ 8711 h 1080014"/>
              <a:gd name="connsiteX6" fmla="*/ 4661709 w 6820766"/>
              <a:gd name="connsiteY6" fmla="*/ 417420 h 1080014"/>
              <a:gd name="connsiteX7" fmla="*/ 5021940 w 6820766"/>
              <a:gd name="connsiteY7" fmla="*/ 914917 h 1080014"/>
              <a:gd name="connsiteX8" fmla="*/ 5213132 w 6820766"/>
              <a:gd name="connsiteY8" fmla="*/ 1056234 h 1080014"/>
              <a:gd name="connsiteX9" fmla="*/ 5628769 w 6820766"/>
              <a:gd name="connsiteY9" fmla="*/ 1031294 h 1080014"/>
              <a:gd name="connsiteX10" fmla="*/ 6820766 w 6820766"/>
              <a:gd name="connsiteY10" fmla="*/ 1080014 h 1080014"/>
              <a:gd name="connsiteX0" fmla="*/ 0 w 6820766"/>
              <a:gd name="connsiteY0" fmla="*/ 280781 h 1080014"/>
              <a:gd name="connsiteX1" fmla="*/ 1139896 w 6820766"/>
              <a:gd name="connsiteY1" fmla="*/ 474342 h 1080014"/>
              <a:gd name="connsiteX2" fmla="*/ 1347713 w 6820766"/>
              <a:gd name="connsiteY2" fmla="*/ 466030 h 1080014"/>
              <a:gd name="connsiteX3" fmla="*/ 2279418 w 6820766"/>
              <a:gd name="connsiteY3" fmla="*/ 252898 h 1080014"/>
              <a:gd name="connsiteX4" fmla="*/ 2615912 w 6820766"/>
              <a:gd name="connsiteY4" fmla="*/ 146911 h 1080014"/>
              <a:gd name="connsiteX5" fmla="*/ 3845503 w 6820766"/>
              <a:gd name="connsiteY5" fmla="*/ 8711 h 1080014"/>
              <a:gd name="connsiteX6" fmla="*/ 4661709 w 6820766"/>
              <a:gd name="connsiteY6" fmla="*/ 417420 h 1080014"/>
              <a:gd name="connsiteX7" fmla="*/ 4863998 w 6820766"/>
              <a:gd name="connsiteY7" fmla="*/ 873353 h 1080014"/>
              <a:gd name="connsiteX8" fmla="*/ 5213132 w 6820766"/>
              <a:gd name="connsiteY8" fmla="*/ 1056234 h 1080014"/>
              <a:gd name="connsiteX9" fmla="*/ 5628769 w 6820766"/>
              <a:gd name="connsiteY9" fmla="*/ 1031294 h 1080014"/>
              <a:gd name="connsiteX10" fmla="*/ 6820766 w 6820766"/>
              <a:gd name="connsiteY10" fmla="*/ 1080014 h 1080014"/>
              <a:gd name="connsiteX0" fmla="*/ 0 w 6820766"/>
              <a:gd name="connsiteY0" fmla="*/ 285648 h 1084881"/>
              <a:gd name="connsiteX1" fmla="*/ 1139896 w 6820766"/>
              <a:gd name="connsiteY1" fmla="*/ 479209 h 1084881"/>
              <a:gd name="connsiteX2" fmla="*/ 1347713 w 6820766"/>
              <a:gd name="connsiteY2" fmla="*/ 470897 h 1084881"/>
              <a:gd name="connsiteX3" fmla="*/ 2279418 w 6820766"/>
              <a:gd name="connsiteY3" fmla="*/ 257765 h 1084881"/>
              <a:gd name="connsiteX4" fmla="*/ 2615912 w 6820766"/>
              <a:gd name="connsiteY4" fmla="*/ 151778 h 1084881"/>
              <a:gd name="connsiteX5" fmla="*/ 3845503 w 6820766"/>
              <a:gd name="connsiteY5" fmla="*/ 13578 h 1084881"/>
              <a:gd name="connsiteX6" fmla="*/ 4561957 w 6820766"/>
              <a:gd name="connsiteY6" fmla="*/ 513727 h 1084881"/>
              <a:gd name="connsiteX7" fmla="*/ 4863998 w 6820766"/>
              <a:gd name="connsiteY7" fmla="*/ 878220 h 1084881"/>
              <a:gd name="connsiteX8" fmla="*/ 5213132 w 6820766"/>
              <a:gd name="connsiteY8" fmla="*/ 1061101 h 1084881"/>
              <a:gd name="connsiteX9" fmla="*/ 5628769 w 6820766"/>
              <a:gd name="connsiteY9" fmla="*/ 1036161 h 1084881"/>
              <a:gd name="connsiteX10" fmla="*/ 6820766 w 6820766"/>
              <a:gd name="connsiteY10" fmla="*/ 1084881 h 1084881"/>
              <a:gd name="connsiteX0" fmla="*/ 0 w 6820766"/>
              <a:gd name="connsiteY0" fmla="*/ 285648 h 1084881"/>
              <a:gd name="connsiteX1" fmla="*/ 1139896 w 6820766"/>
              <a:gd name="connsiteY1" fmla="*/ 479209 h 1084881"/>
              <a:gd name="connsiteX2" fmla="*/ 1347713 w 6820766"/>
              <a:gd name="connsiteY2" fmla="*/ 470897 h 1084881"/>
              <a:gd name="connsiteX3" fmla="*/ 2279418 w 6820766"/>
              <a:gd name="connsiteY3" fmla="*/ 257765 h 1084881"/>
              <a:gd name="connsiteX4" fmla="*/ 2615912 w 6820766"/>
              <a:gd name="connsiteY4" fmla="*/ 151778 h 1084881"/>
              <a:gd name="connsiteX5" fmla="*/ 3845503 w 6820766"/>
              <a:gd name="connsiteY5" fmla="*/ 13578 h 1084881"/>
              <a:gd name="connsiteX6" fmla="*/ 4561957 w 6820766"/>
              <a:gd name="connsiteY6" fmla="*/ 513727 h 1084881"/>
              <a:gd name="connsiteX7" fmla="*/ 4863998 w 6820766"/>
              <a:gd name="connsiteY7" fmla="*/ 878220 h 1084881"/>
              <a:gd name="connsiteX8" fmla="*/ 5213132 w 6820766"/>
              <a:gd name="connsiteY8" fmla="*/ 1061101 h 1084881"/>
              <a:gd name="connsiteX9" fmla="*/ 5628769 w 6820766"/>
              <a:gd name="connsiteY9" fmla="*/ 1036161 h 1084881"/>
              <a:gd name="connsiteX10" fmla="*/ 6820766 w 6820766"/>
              <a:gd name="connsiteY10" fmla="*/ 1084881 h 1084881"/>
              <a:gd name="connsiteX0" fmla="*/ 0 w 6820766"/>
              <a:gd name="connsiteY0" fmla="*/ 281627 h 1080860"/>
              <a:gd name="connsiteX1" fmla="*/ 1139896 w 6820766"/>
              <a:gd name="connsiteY1" fmla="*/ 475188 h 1080860"/>
              <a:gd name="connsiteX2" fmla="*/ 1347713 w 6820766"/>
              <a:gd name="connsiteY2" fmla="*/ 466876 h 1080860"/>
              <a:gd name="connsiteX3" fmla="*/ 2279418 w 6820766"/>
              <a:gd name="connsiteY3" fmla="*/ 253744 h 1080860"/>
              <a:gd name="connsiteX4" fmla="*/ 2615912 w 6820766"/>
              <a:gd name="connsiteY4" fmla="*/ 147757 h 1080860"/>
              <a:gd name="connsiteX5" fmla="*/ 3845503 w 6820766"/>
              <a:gd name="connsiteY5" fmla="*/ 9557 h 1080860"/>
              <a:gd name="connsiteX6" fmla="*/ 4528706 w 6820766"/>
              <a:gd name="connsiteY6" fmla="*/ 434891 h 1080860"/>
              <a:gd name="connsiteX7" fmla="*/ 4863998 w 6820766"/>
              <a:gd name="connsiteY7" fmla="*/ 874199 h 1080860"/>
              <a:gd name="connsiteX8" fmla="*/ 5213132 w 6820766"/>
              <a:gd name="connsiteY8" fmla="*/ 1057080 h 1080860"/>
              <a:gd name="connsiteX9" fmla="*/ 5628769 w 6820766"/>
              <a:gd name="connsiteY9" fmla="*/ 1032140 h 1080860"/>
              <a:gd name="connsiteX10" fmla="*/ 6820766 w 6820766"/>
              <a:gd name="connsiteY10" fmla="*/ 1080860 h 1080860"/>
              <a:gd name="connsiteX0" fmla="*/ 0 w 6820766"/>
              <a:gd name="connsiteY0" fmla="*/ 281627 h 1080860"/>
              <a:gd name="connsiteX1" fmla="*/ 1139896 w 6820766"/>
              <a:gd name="connsiteY1" fmla="*/ 475188 h 1080860"/>
              <a:gd name="connsiteX2" fmla="*/ 1347713 w 6820766"/>
              <a:gd name="connsiteY2" fmla="*/ 466876 h 1080860"/>
              <a:gd name="connsiteX3" fmla="*/ 2279418 w 6820766"/>
              <a:gd name="connsiteY3" fmla="*/ 253744 h 1080860"/>
              <a:gd name="connsiteX4" fmla="*/ 2615912 w 6820766"/>
              <a:gd name="connsiteY4" fmla="*/ 147757 h 1080860"/>
              <a:gd name="connsiteX5" fmla="*/ 3845503 w 6820766"/>
              <a:gd name="connsiteY5" fmla="*/ 9557 h 1080860"/>
              <a:gd name="connsiteX6" fmla="*/ 4528706 w 6820766"/>
              <a:gd name="connsiteY6" fmla="*/ 434891 h 1080860"/>
              <a:gd name="connsiteX7" fmla="*/ 4863998 w 6820766"/>
              <a:gd name="connsiteY7" fmla="*/ 874199 h 1080860"/>
              <a:gd name="connsiteX8" fmla="*/ 5213132 w 6820766"/>
              <a:gd name="connsiteY8" fmla="*/ 1057080 h 1080860"/>
              <a:gd name="connsiteX9" fmla="*/ 5628769 w 6820766"/>
              <a:gd name="connsiteY9" fmla="*/ 1032140 h 1080860"/>
              <a:gd name="connsiteX10" fmla="*/ 6820766 w 6820766"/>
              <a:gd name="connsiteY10" fmla="*/ 1080860 h 1080860"/>
              <a:gd name="connsiteX0" fmla="*/ 0 w 6820766"/>
              <a:gd name="connsiteY0" fmla="*/ 281627 h 1080860"/>
              <a:gd name="connsiteX1" fmla="*/ 1139896 w 6820766"/>
              <a:gd name="connsiteY1" fmla="*/ 475188 h 1080860"/>
              <a:gd name="connsiteX2" fmla="*/ 1347713 w 6820766"/>
              <a:gd name="connsiteY2" fmla="*/ 466876 h 1080860"/>
              <a:gd name="connsiteX3" fmla="*/ 2279418 w 6820766"/>
              <a:gd name="connsiteY3" fmla="*/ 253744 h 1080860"/>
              <a:gd name="connsiteX4" fmla="*/ 2615912 w 6820766"/>
              <a:gd name="connsiteY4" fmla="*/ 147757 h 1080860"/>
              <a:gd name="connsiteX5" fmla="*/ 3845503 w 6820766"/>
              <a:gd name="connsiteY5" fmla="*/ 9557 h 1080860"/>
              <a:gd name="connsiteX6" fmla="*/ 4528706 w 6820766"/>
              <a:gd name="connsiteY6" fmla="*/ 434891 h 1080860"/>
              <a:gd name="connsiteX7" fmla="*/ 4863998 w 6820766"/>
              <a:gd name="connsiteY7" fmla="*/ 874199 h 1080860"/>
              <a:gd name="connsiteX8" fmla="*/ 5213132 w 6820766"/>
              <a:gd name="connsiteY8" fmla="*/ 1057080 h 1080860"/>
              <a:gd name="connsiteX9" fmla="*/ 5620457 w 6820766"/>
              <a:gd name="connsiteY9" fmla="*/ 1057079 h 1080860"/>
              <a:gd name="connsiteX10" fmla="*/ 6820766 w 6820766"/>
              <a:gd name="connsiteY10" fmla="*/ 1080860 h 1080860"/>
              <a:gd name="connsiteX0" fmla="*/ 0 w 7668664"/>
              <a:gd name="connsiteY0" fmla="*/ 281627 h 1089172"/>
              <a:gd name="connsiteX1" fmla="*/ 1139896 w 7668664"/>
              <a:gd name="connsiteY1" fmla="*/ 475188 h 1089172"/>
              <a:gd name="connsiteX2" fmla="*/ 1347713 w 7668664"/>
              <a:gd name="connsiteY2" fmla="*/ 466876 h 1089172"/>
              <a:gd name="connsiteX3" fmla="*/ 2279418 w 7668664"/>
              <a:gd name="connsiteY3" fmla="*/ 253744 h 1089172"/>
              <a:gd name="connsiteX4" fmla="*/ 2615912 w 7668664"/>
              <a:gd name="connsiteY4" fmla="*/ 147757 h 1089172"/>
              <a:gd name="connsiteX5" fmla="*/ 3845503 w 7668664"/>
              <a:gd name="connsiteY5" fmla="*/ 9557 h 1089172"/>
              <a:gd name="connsiteX6" fmla="*/ 4528706 w 7668664"/>
              <a:gd name="connsiteY6" fmla="*/ 434891 h 1089172"/>
              <a:gd name="connsiteX7" fmla="*/ 4863998 w 7668664"/>
              <a:gd name="connsiteY7" fmla="*/ 874199 h 1089172"/>
              <a:gd name="connsiteX8" fmla="*/ 5213132 w 7668664"/>
              <a:gd name="connsiteY8" fmla="*/ 1057080 h 1089172"/>
              <a:gd name="connsiteX9" fmla="*/ 5620457 w 7668664"/>
              <a:gd name="connsiteY9" fmla="*/ 1057079 h 1089172"/>
              <a:gd name="connsiteX10" fmla="*/ 7668664 w 7668664"/>
              <a:gd name="connsiteY10" fmla="*/ 1089172 h 1089172"/>
              <a:gd name="connsiteX0" fmla="*/ 0 w 7668664"/>
              <a:gd name="connsiteY0" fmla="*/ 281202 h 1088747"/>
              <a:gd name="connsiteX1" fmla="*/ 1139896 w 7668664"/>
              <a:gd name="connsiteY1" fmla="*/ 474763 h 1088747"/>
              <a:gd name="connsiteX2" fmla="*/ 1347713 w 7668664"/>
              <a:gd name="connsiteY2" fmla="*/ 466451 h 1088747"/>
              <a:gd name="connsiteX3" fmla="*/ 2279418 w 7668664"/>
              <a:gd name="connsiteY3" fmla="*/ 253319 h 1088747"/>
              <a:gd name="connsiteX4" fmla="*/ 2615912 w 7668664"/>
              <a:gd name="connsiteY4" fmla="*/ 147332 h 1088747"/>
              <a:gd name="connsiteX5" fmla="*/ 3845503 w 7668664"/>
              <a:gd name="connsiteY5" fmla="*/ 9132 h 1088747"/>
              <a:gd name="connsiteX6" fmla="*/ 4520394 w 7668664"/>
              <a:gd name="connsiteY6" fmla="*/ 426154 h 1088747"/>
              <a:gd name="connsiteX7" fmla="*/ 4863998 w 7668664"/>
              <a:gd name="connsiteY7" fmla="*/ 873774 h 1088747"/>
              <a:gd name="connsiteX8" fmla="*/ 5213132 w 7668664"/>
              <a:gd name="connsiteY8" fmla="*/ 1056655 h 1088747"/>
              <a:gd name="connsiteX9" fmla="*/ 5620457 w 7668664"/>
              <a:gd name="connsiteY9" fmla="*/ 1056654 h 1088747"/>
              <a:gd name="connsiteX10" fmla="*/ 7668664 w 7668664"/>
              <a:gd name="connsiteY10" fmla="*/ 1088747 h 1088747"/>
              <a:gd name="connsiteX0" fmla="*/ 0 w 7668664"/>
              <a:gd name="connsiteY0" fmla="*/ 281202 h 1088747"/>
              <a:gd name="connsiteX1" fmla="*/ 1139896 w 7668664"/>
              <a:gd name="connsiteY1" fmla="*/ 474763 h 1088747"/>
              <a:gd name="connsiteX2" fmla="*/ 1347713 w 7668664"/>
              <a:gd name="connsiteY2" fmla="*/ 466451 h 1088747"/>
              <a:gd name="connsiteX3" fmla="*/ 2279418 w 7668664"/>
              <a:gd name="connsiteY3" fmla="*/ 253319 h 1088747"/>
              <a:gd name="connsiteX4" fmla="*/ 2615912 w 7668664"/>
              <a:gd name="connsiteY4" fmla="*/ 147332 h 1088747"/>
              <a:gd name="connsiteX5" fmla="*/ 3845503 w 7668664"/>
              <a:gd name="connsiteY5" fmla="*/ 9132 h 1088747"/>
              <a:gd name="connsiteX6" fmla="*/ 4520394 w 7668664"/>
              <a:gd name="connsiteY6" fmla="*/ 426154 h 1088747"/>
              <a:gd name="connsiteX7" fmla="*/ 4863998 w 7668664"/>
              <a:gd name="connsiteY7" fmla="*/ 873774 h 1088747"/>
              <a:gd name="connsiteX8" fmla="*/ 5213132 w 7668664"/>
              <a:gd name="connsiteY8" fmla="*/ 1056655 h 1088747"/>
              <a:gd name="connsiteX9" fmla="*/ 5620457 w 7668664"/>
              <a:gd name="connsiteY9" fmla="*/ 1056654 h 1088747"/>
              <a:gd name="connsiteX10" fmla="*/ 7668664 w 7668664"/>
              <a:gd name="connsiteY10" fmla="*/ 1088747 h 108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68664" h="1088747">
                <a:moveTo>
                  <a:pt x="0" y="281202"/>
                </a:moveTo>
                <a:cubicBezTo>
                  <a:pt x="352256" y="295846"/>
                  <a:pt x="787640" y="460119"/>
                  <a:pt x="1139896" y="474763"/>
                </a:cubicBezTo>
                <a:lnTo>
                  <a:pt x="1347713" y="466451"/>
                </a:lnTo>
                <a:cubicBezTo>
                  <a:pt x="1726231" y="441022"/>
                  <a:pt x="2068052" y="306506"/>
                  <a:pt x="2279418" y="253319"/>
                </a:cubicBezTo>
                <a:cubicBezTo>
                  <a:pt x="2490785" y="200133"/>
                  <a:pt x="2354898" y="188030"/>
                  <a:pt x="2615912" y="147332"/>
                </a:cubicBezTo>
                <a:cubicBezTo>
                  <a:pt x="2876926" y="106634"/>
                  <a:pt x="3528089" y="-37338"/>
                  <a:pt x="3845503" y="9132"/>
                </a:cubicBezTo>
                <a:cubicBezTo>
                  <a:pt x="4162917" y="55602"/>
                  <a:pt x="4286914" y="203076"/>
                  <a:pt x="4520394" y="426154"/>
                </a:cubicBezTo>
                <a:cubicBezTo>
                  <a:pt x="4670747" y="657545"/>
                  <a:pt x="4748542" y="768691"/>
                  <a:pt x="4863998" y="873774"/>
                </a:cubicBezTo>
                <a:cubicBezTo>
                  <a:pt x="4979454" y="978857"/>
                  <a:pt x="5157714" y="1060811"/>
                  <a:pt x="5213132" y="1056655"/>
                </a:cubicBezTo>
                <a:cubicBezTo>
                  <a:pt x="5268550" y="1052499"/>
                  <a:pt x="5381613" y="1047149"/>
                  <a:pt x="5620457" y="1056654"/>
                </a:cubicBezTo>
                <a:lnTo>
                  <a:pt x="7668664" y="1088747"/>
                </a:lnTo>
              </a:path>
            </a:pathLst>
          </a:custGeom>
          <a:ln w="158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484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Прямоугольник 50"/>
          <p:cNvSpPr/>
          <p:nvPr/>
        </p:nvSpPr>
        <p:spPr>
          <a:xfrm>
            <a:off x="24019" y="650046"/>
            <a:ext cx="9119982" cy="4312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830" y="1283148"/>
            <a:ext cx="1848191" cy="1171621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человеческого потенциала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" y="0"/>
            <a:ext cx="9144001" cy="647267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57784"/>
          </a:xfrm>
          <a:prstGeom prst="rect">
            <a:avLst/>
          </a:prstGeom>
          <a:noFill/>
        </p:spPr>
      </p:pic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664478" y="2601281"/>
            <a:ext cx="7192370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Работа (сохранение и создание рабочих мест)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Образование, здравоохранение, культура и спорт (достижения и качество)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Забота и внимание старшему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поколению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1664478" y="3688257"/>
            <a:ext cx="7192370" cy="11387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светофорного объекта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ул.К.Маркса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ул.Советская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парков  «Сквер Яблочный» и «Сквер Южный»</a:t>
            </a:r>
          </a:p>
          <a:p>
            <a:pPr>
              <a:buFontTx/>
              <a:buChar char="-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 «Березовая роща»</a:t>
            </a:r>
          </a:p>
          <a:p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Обустройство 13 дворовых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территорий</a:t>
            </a:r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1664478" y="4988369"/>
            <a:ext cx="7192370" cy="163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Эффективное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использование  муниципального имущества</a:t>
            </a:r>
          </a:p>
          <a:p>
            <a:pPr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Совершенствование системы управления (структура, взаимодействие, контракты)</a:t>
            </a:r>
          </a:p>
          <a:p>
            <a:pPr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Повышение эффективности деятельности сети муниципальных учреждений</a:t>
            </a:r>
          </a:p>
          <a:p>
            <a:pPr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Формирование кадрового резерва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Общественный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контроль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3045960" y="1116987"/>
            <a:ext cx="2610785" cy="136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Совершенствование городской инфраструктуры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222" y="1383936"/>
            <a:ext cx="476250" cy="90805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Century Gothic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470442" y="1362656"/>
            <a:ext cx="476250" cy="90805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Century Gothic" pitchFamily="34" charset="0"/>
                <a:ea typeface="Gulim" pitchFamily="34" charset="-127"/>
              </a:rPr>
              <a:t>2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601355" y="2507513"/>
            <a:ext cx="7340600" cy="0"/>
          </a:xfrm>
          <a:prstGeom prst="line">
            <a:avLst/>
          </a:prstGeom>
          <a:ln w="28575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2" y="1091824"/>
            <a:ext cx="9143998" cy="27293"/>
          </a:xfrm>
          <a:prstGeom prst="line">
            <a:avLst/>
          </a:prstGeom>
          <a:ln w="28575">
            <a:solidFill>
              <a:srgbClr val="C00000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601355" y="695823"/>
            <a:ext cx="78867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Задачи 2019год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-1777622" y="4848368"/>
            <a:ext cx="4019268" cy="1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-1920923" y="4759659"/>
            <a:ext cx="4183039" cy="13644"/>
          </a:xfrm>
          <a:prstGeom prst="line">
            <a:avLst/>
          </a:prstGeom>
          <a:ln w="19050">
            <a:solidFill>
              <a:schemeClr val="accent1"/>
            </a:solidFill>
            <a:prstDash val="lg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62"/>
          <p:cNvGrpSpPr>
            <a:grpSpLocks/>
          </p:cNvGrpSpPr>
          <p:nvPr/>
        </p:nvGrpSpPr>
        <p:grpSpPr bwMode="auto">
          <a:xfrm rot="10800000" flipH="1">
            <a:off x="1157048" y="2942326"/>
            <a:ext cx="359012" cy="491841"/>
            <a:chOff x="1663426" y="1439693"/>
            <a:chExt cx="987373" cy="1125167"/>
          </a:xfrm>
        </p:grpSpPr>
        <p:sp>
          <p:nvSpPr>
            <p:cNvPr id="29" name="Нашивка 28"/>
            <p:cNvSpPr/>
            <p:nvPr/>
          </p:nvSpPr>
          <p:spPr>
            <a:xfrm>
              <a:off x="2041231" y="1657415"/>
              <a:ext cx="288910" cy="696078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Нашивка 29"/>
            <p:cNvSpPr/>
            <p:nvPr/>
          </p:nvSpPr>
          <p:spPr>
            <a:xfrm>
              <a:off x="2138064" y="1662184"/>
              <a:ext cx="287322" cy="696078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Нашивка 30"/>
            <p:cNvSpPr/>
            <p:nvPr/>
          </p:nvSpPr>
          <p:spPr>
            <a:xfrm>
              <a:off x="2244420" y="1655827"/>
              <a:ext cx="287323" cy="696078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Нашивка 31"/>
            <p:cNvSpPr/>
            <p:nvPr/>
          </p:nvSpPr>
          <p:spPr>
            <a:xfrm>
              <a:off x="2361889" y="1662184"/>
              <a:ext cx="287323" cy="694488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1663426" y="1442871"/>
              <a:ext cx="914352" cy="262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709462" y="2305817"/>
              <a:ext cx="914352" cy="262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22"/>
          <p:cNvGrpSpPr/>
          <p:nvPr/>
        </p:nvGrpSpPr>
        <p:grpSpPr>
          <a:xfrm>
            <a:off x="1556521" y="2629357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36" name="Прямоугольник 35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37" name="Прямоугольник 36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17" name="Группа 22"/>
          <p:cNvGrpSpPr/>
          <p:nvPr/>
        </p:nvGrpSpPr>
        <p:grpSpPr>
          <a:xfrm>
            <a:off x="1557061" y="3701268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39" name="Прямоугольник 38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40" name="Прямоугольник 39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21" name="Группа 22"/>
          <p:cNvGrpSpPr/>
          <p:nvPr/>
        </p:nvGrpSpPr>
        <p:grpSpPr>
          <a:xfrm>
            <a:off x="1609900" y="4980771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45" name="Прямоугольник 44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46" name="Прямоугольник 45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sp>
        <p:nvSpPr>
          <p:cNvPr id="50" name="TextBox 12"/>
          <p:cNvSpPr txBox="1">
            <a:spLocks noChangeArrowheads="1"/>
          </p:cNvSpPr>
          <p:nvPr/>
        </p:nvSpPr>
        <p:spPr bwMode="auto">
          <a:xfrm rot="16200000">
            <a:off x="-1014498" y="4374820"/>
            <a:ext cx="3788156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 defTabSz="889000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Группа 62"/>
          <p:cNvGrpSpPr>
            <a:grpSpLocks/>
          </p:cNvGrpSpPr>
          <p:nvPr/>
        </p:nvGrpSpPr>
        <p:grpSpPr bwMode="auto">
          <a:xfrm rot="10800000" flipH="1">
            <a:off x="1138913" y="5477750"/>
            <a:ext cx="359012" cy="491841"/>
            <a:chOff x="1663426" y="1439693"/>
            <a:chExt cx="987373" cy="1125167"/>
          </a:xfrm>
        </p:grpSpPr>
        <p:sp>
          <p:nvSpPr>
            <p:cNvPr id="59" name="Нашивка 58"/>
            <p:cNvSpPr/>
            <p:nvPr/>
          </p:nvSpPr>
          <p:spPr>
            <a:xfrm>
              <a:off x="2041231" y="1657415"/>
              <a:ext cx="288910" cy="696078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Нашивка 59"/>
            <p:cNvSpPr/>
            <p:nvPr/>
          </p:nvSpPr>
          <p:spPr>
            <a:xfrm>
              <a:off x="2138064" y="1662184"/>
              <a:ext cx="287322" cy="696078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Нашивка 60"/>
            <p:cNvSpPr/>
            <p:nvPr/>
          </p:nvSpPr>
          <p:spPr>
            <a:xfrm>
              <a:off x="2244420" y="1655827"/>
              <a:ext cx="287323" cy="696078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Нашивка 61"/>
            <p:cNvSpPr/>
            <p:nvPr/>
          </p:nvSpPr>
          <p:spPr>
            <a:xfrm>
              <a:off x="2361889" y="1662184"/>
              <a:ext cx="287323" cy="694488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1663426" y="1442871"/>
              <a:ext cx="914352" cy="262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1709462" y="2305817"/>
              <a:ext cx="914352" cy="262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62"/>
          <p:cNvGrpSpPr>
            <a:grpSpLocks/>
          </p:cNvGrpSpPr>
          <p:nvPr/>
        </p:nvGrpSpPr>
        <p:grpSpPr bwMode="auto">
          <a:xfrm rot="10800000" flipH="1">
            <a:off x="1114913" y="4093260"/>
            <a:ext cx="359012" cy="491841"/>
            <a:chOff x="1663426" y="1439693"/>
            <a:chExt cx="987373" cy="1125167"/>
          </a:xfrm>
        </p:grpSpPr>
        <p:sp>
          <p:nvSpPr>
            <p:cNvPr id="73" name="Нашивка 72"/>
            <p:cNvSpPr/>
            <p:nvPr/>
          </p:nvSpPr>
          <p:spPr>
            <a:xfrm>
              <a:off x="2041231" y="1657415"/>
              <a:ext cx="288910" cy="696078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Нашивка 73"/>
            <p:cNvSpPr/>
            <p:nvPr/>
          </p:nvSpPr>
          <p:spPr>
            <a:xfrm>
              <a:off x="2138064" y="1662184"/>
              <a:ext cx="287322" cy="696078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Нашивка 74"/>
            <p:cNvSpPr/>
            <p:nvPr/>
          </p:nvSpPr>
          <p:spPr>
            <a:xfrm>
              <a:off x="2244420" y="1655827"/>
              <a:ext cx="287323" cy="696078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Нашивка 75"/>
            <p:cNvSpPr/>
            <p:nvPr/>
          </p:nvSpPr>
          <p:spPr>
            <a:xfrm>
              <a:off x="2361889" y="1662184"/>
              <a:ext cx="287323" cy="694488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1663426" y="1442871"/>
              <a:ext cx="914352" cy="262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1709462" y="2305817"/>
              <a:ext cx="914352" cy="2622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2" name="Заголовок 1"/>
          <p:cNvSpPr txBox="1">
            <a:spLocks/>
          </p:cNvSpPr>
          <p:nvPr/>
        </p:nvSpPr>
        <p:spPr bwMode="auto">
          <a:xfrm>
            <a:off x="8708125" y="149843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21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656745" y="1374551"/>
            <a:ext cx="476250" cy="90805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Century Gothic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80" name="Заголовок 1"/>
          <p:cNvSpPr txBox="1">
            <a:spLocks/>
          </p:cNvSpPr>
          <p:nvPr/>
        </p:nvSpPr>
        <p:spPr bwMode="auto">
          <a:xfrm>
            <a:off x="6280684" y="1188931"/>
            <a:ext cx="2476628" cy="136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муниципального управления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рямоугольник 57"/>
          <p:cNvSpPr/>
          <p:nvPr/>
        </p:nvSpPr>
        <p:spPr>
          <a:xfrm>
            <a:off x="24019" y="650046"/>
            <a:ext cx="9119982" cy="3875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 flipH="1">
            <a:off x="1088136" y="1761424"/>
            <a:ext cx="16808" cy="5077526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808083" y="2000809"/>
            <a:ext cx="8777" cy="1758261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504967" y="2039339"/>
            <a:ext cx="45358" cy="4818661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1784445" y="1155052"/>
            <a:ext cx="7086600" cy="591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на 2020 год:</a:t>
            </a:r>
            <a:endParaRPr lang="ru-RU" sz="3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393810" y="2241287"/>
            <a:ext cx="7254831" cy="8771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44" name="Овал 43"/>
          <p:cNvSpPr/>
          <p:nvPr/>
        </p:nvSpPr>
        <p:spPr>
          <a:xfrm>
            <a:off x="244591" y="2159004"/>
            <a:ext cx="1071150" cy="1006671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200" dirty="0">
              <a:solidFill>
                <a:schemeClr val="tx1"/>
              </a:solidFill>
              <a:latin typeface="Century Gothic" pitchFamily="34" charset="0"/>
              <a:ea typeface="Gulim" pitchFamily="34" charset="-127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467134" y="2259870"/>
            <a:ext cx="7060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качества жизни населения города Назарово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H="1">
            <a:off x="817154" y="3899889"/>
            <a:ext cx="995" cy="2958111"/>
          </a:xfrm>
          <a:prstGeom prst="line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1376464" y="3679451"/>
            <a:ext cx="7263971" cy="950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244591" y="3437932"/>
            <a:ext cx="1155390" cy="1160531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200" dirty="0">
              <a:solidFill>
                <a:schemeClr val="tx1"/>
              </a:solidFill>
              <a:latin typeface="Century Gothic" pitchFamily="34" charset="0"/>
              <a:ea typeface="Gulim" pitchFamily="34" charset="-127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401286" y="3697066"/>
            <a:ext cx="7060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Вовлечение граждан в решение вопросов местного значения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" name="Рисунок 67" descr="process1600.png"/>
          <p:cNvPicPr>
            <a:picLocks noChangeAspect="1"/>
          </p:cNvPicPr>
          <p:nvPr/>
        </p:nvPicPr>
        <p:blipFill>
          <a:blip r:embed="rId3" cstate="print">
            <a:lum bright="100000"/>
          </a:blip>
          <a:stretch>
            <a:fillRect/>
          </a:stretch>
        </p:blipFill>
        <p:spPr>
          <a:xfrm>
            <a:off x="451420" y="3636659"/>
            <a:ext cx="795838" cy="79583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70" name="Прямоугольник 69"/>
          <p:cNvSpPr/>
          <p:nvPr/>
        </p:nvSpPr>
        <p:spPr>
          <a:xfrm>
            <a:off x="1343622" y="5279090"/>
            <a:ext cx="7312271" cy="8815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237323" y="5179101"/>
            <a:ext cx="1101303" cy="1081569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1200" dirty="0">
              <a:solidFill>
                <a:schemeClr val="tx1"/>
              </a:solidFill>
              <a:latin typeface="Century Gothic" pitchFamily="34" charset="0"/>
              <a:ea typeface="Gulim" pitchFamily="34" charset="-127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506689" y="5196398"/>
            <a:ext cx="727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городской инфраструктуры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84"/>
          <p:cNvGrpSpPr/>
          <p:nvPr/>
        </p:nvGrpSpPr>
        <p:grpSpPr>
          <a:xfrm>
            <a:off x="474021" y="5424326"/>
            <a:ext cx="645322" cy="544009"/>
            <a:chOff x="3764462" y="2832064"/>
            <a:chExt cx="832822" cy="75541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6" name="Группа 30"/>
            <p:cNvGrpSpPr/>
            <p:nvPr/>
          </p:nvGrpSpPr>
          <p:grpSpPr>
            <a:xfrm>
              <a:off x="3815670" y="2867479"/>
              <a:ext cx="720000" cy="720000"/>
              <a:chOff x="202891" y="2739949"/>
              <a:chExt cx="972766" cy="972766"/>
            </a:xfrm>
          </p:grpSpPr>
          <p:cxnSp>
            <p:nvCxnSpPr>
              <p:cNvPr id="89" name="Прямая соединительная линия 88"/>
              <p:cNvCxnSpPr/>
              <p:nvPr/>
            </p:nvCxnSpPr>
            <p:spPr>
              <a:xfrm flipH="1">
                <a:off x="705581" y="3093595"/>
                <a:ext cx="354010" cy="139850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none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89"/>
              <p:cNvCxnSpPr>
                <a:stCxn id="91" idx="0"/>
              </p:cNvCxnSpPr>
              <p:nvPr/>
            </p:nvCxnSpPr>
            <p:spPr>
              <a:xfrm rot="16200000" flipH="1">
                <a:off x="445090" y="2984132"/>
                <a:ext cx="493500" cy="5134"/>
              </a:xfrm>
              <a:prstGeom prst="line">
                <a:avLst/>
              </a:prstGeom>
              <a:ln w="31750">
                <a:solidFill>
                  <a:schemeClr val="bg1"/>
                </a:solidFill>
                <a:headEnd type="none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Овал 90"/>
              <p:cNvSpPr/>
              <p:nvPr/>
            </p:nvSpPr>
            <p:spPr>
              <a:xfrm>
                <a:off x="202891" y="2739949"/>
                <a:ext cx="972766" cy="97276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rtlCol="0" anchor="ctr"/>
              <a:lstStyle/>
              <a:p>
                <a:endParaRPr lang="ru-RU" sz="6000" b="1" dirty="0" smtClean="0">
                  <a:solidFill>
                    <a:schemeClr val="tx2"/>
                  </a:solidFill>
                  <a:latin typeface="Century Gothic" pitchFamily="34" charset="0"/>
                </a:endParaRPr>
              </a:p>
            </p:txBody>
          </p:sp>
        </p:grpSp>
        <p:sp>
          <p:nvSpPr>
            <p:cNvPr id="87" name="Дуга 86"/>
            <p:cNvSpPr/>
            <p:nvPr/>
          </p:nvSpPr>
          <p:spPr>
            <a:xfrm rot="19151112">
              <a:off x="3764462" y="2837571"/>
              <a:ext cx="720000" cy="720001"/>
            </a:xfrm>
            <a:prstGeom prst="arc">
              <a:avLst>
                <a:gd name="adj1" fmla="val 15225182"/>
                <a:gd name="adj2" fmla="val 16738866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Дуга 87"/>
            <p:cNvSpPr/>
            <p:nvPr/>
          </p:nvSpPr>
          <p:spPr>
            <a:xfrm rot="2368455">
              <a:off x="3877284" y="2832064"/>
              <a:ext cx="720000" cy="720001"/>
            </a:xfrm>
            <a:prstGeom prst="arc">
              <a:avLst>
                <a:gd name="adj1" fmla="val 15659903"/>
                <a:gd name="adj2" fmla="val 17235463"/>
              </a:avLst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46" name="Прямая соединительная линия 45"/>
          <p:cNvCxnSpPr/>
          <p:nvPr/>
        </p:nvCxnSpPr>
        <p:spPr>
          <a:xfrm>
            <a:off x="0" y="1052736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0" y="0"/>
            <a:ext cx="9144001" cy="655093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53" name="Заголовок 1"/>
          <p:cNvSpPr txBox="1">
            <a:spLocks/>
          </p:cNvSpPr>
          <p:nvPr/>
        </p:nvSpPr>
        <p:spPr bwMode="auto">
          <a:xfrm>
            <a:off x="0" y="641445"/>
            <a:ext cx="8884692" cy="43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Задачи</a:t>
            </a: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1" name="Рисунок 80" descr="ФЛ.png"/>
          <p:cNvPicPr>
            <a:picLocks noChangeAspect="1"/>
          </p:cNvPicPr>
          <p:nvPr/>
        </p:nvPicPr>
        <p:blipFill>
          <a:blip r:embed="rId5" cstate="print">
            <a:lum bright="100000"/>
          </a:blip>
          <a:stretch>
            <a:fillRect/>
          </a:stretch>
        </p:blipFill>
        <p:spPr bwMode="auto">
          <a:xfrm>
            <a:off x="541561" y="2373576"/>
            <a:ext cx="508066" cy="49131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83" name="Рисунок 82" descr="Шестерня 2.png"/>
          <p:cNvPicPr>
            <a:picLocks noChangeAspect="1"/>
          </p:cNvPicPr>
          <p:nvPr/>
        </p:nvPicPr>
        <p:blipFill>
          <a:blip r:embed="rId6" cstate="print">
            <a:lum bright="100000"/>
          </a:blip>
          <a:stretch>
            <a:fillRect/>
          </a:stretch>
        </p:blipFill>
        <p:spPr bwMode="auto">
          <a:xfrm>
            <a:off x="584507" y="3763005"/>
            <a:ext cx="447152" cy="45446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85" name="Группа 22"/>
          <p:cNvGrpSpPr/>
          <p:nvPr/>
        </p:nvGrpSpPr>
        <p:grpSpPr>
          <a:xfrm>
            <a:off x="1328543" y="3438179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86" name="Прямоугольник 85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92" name="Прямоугольник 91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93" name="Группа 22"/>
          <p:cNvGrpSpPr/>
          <p:nvPr/>
        </p:nvGrpSpPr>
        <p:grpSpPr>
          <a:xfrm>
            <a:off x="1303329" y="4927398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94" name="Прямоугольник 93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95" name="Прямоугольник 94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grpSp>
        <p:nvGrpSpPr>
          <p:cNvPr id="96" name="Группа 22"/>
          <p:cNvGrpSpPr/>
          <p:nvPr/>
        </p:nvGrpSpPr>
        <p:grpSpPr>
          <a:xfrm>
            <a:off x="1234968" y="1941465"/>
            <a:ext cx="271721" cy="108527"/>
            <a:chOff x="1582066" y="3627544"/>
            <a:chExt cx="630936" cy="252000"/>
          </a:xfrm>
          <a:solidFill>
            <a:schemeClr val="bg1"/>
          </a:solidFill>
        </p:grpSpPr>
        <p:sp>
          <p:nvSpPr>
            <p:cNvPr id="97" name="Прямоугольник 96"/>
            <p:cNvSpPr/>
            <p:nvPr/>
          </p:nvSpPr>
          <p:spPr>
            <a:xfrm rot="2707625">
              <a:off x="1522798" y="3686812"/>
              <a:ext cx="252000" cy="133463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  <p:sp>
          <p:nvSpPr>
            <p:cNvPr id="98" name="Прямоугольник 97"/>
            <p:cNvSpPr/>
            <p:nvPr/>
          </p:nvSpPr>
          <p:spPr>
            <a:xfrm rot="18907625">
              <a:off x="1637002" y="3649626"/>
              <a:ext cx="576000" cy="133463"/>
            </a:xfrm>
            <a:prstGeom prst="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/>
            </a:p>
          </p:txBody>
        </p:sp>
      </p:grpSp>
      <p:sp>
        <p:nvSpPr>
          <p:cNvPr id="99" name="Заголовок 1"/>
          <p:cNvSpPr>
            <a:spLocks noGrp="1"/>
          </p:cNvSpPr>
          <p:nvPr>
            <p:ph type="title"/>
          </p:nvPr>
        </p:nvSpPr>
        <p:spPr>
          <a:xfrm>
            <a:off x="8708125" y="157518"/>
            <a:ext cx="435875" cy="4896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0" name="Группа 99"/>
          <p:cNvGrpSpPr/>
          <p:nvPr/>
        </p:nvGrpSpPr>
        <p:grpSpPr>
          <a:xfrm>
            <a:off x="0" y="1037229"/>
            <a:ext cx="1402045" cy="871825"/>
            <a:chOff x="627377" y="1428249"/>
            <a:chExt cx="1517946" cy="911497"/>
          </a:xfrm>
        </p:grpSpPr>
        <p:grpSp>
          <p:nvGrpSpPr>
            <p:cNvPr id="101" name="Группа 61"/>
            <p:cNvGrpSpPr/>
            <p:nvPr/>
          </p:nvGrpSpPr>
          <p:grpSpPr>
            <a:xfrm>
              <a:off x="627377" y="1428249"/>
              <a:ext cx="1409798" cy="911497"/>
              <a:chOff x="2214549" y="1141179"/>
              <a:chExt cx="1434922" cy="911497"/>
            </a:xfrm>
          </p:grpSpPr>
          <p:sp>
            <p:nvSpPr>
              <p:cNvPr id="104" name="Параллелограмм 103"/>
              <p:cNvSpPr/>
              <p:nvPr/>
            </p:nvSpPr>
            <p:spPr>
              <a:xfrm rot="19959977">
                <a:off x="2789746" y="1489086"/>
                <a:ext cx="859725" cy="563590"/>
              </a:xfrm>
              <a:prstGeom prst="parallelogram">
                <a:avLst>
                  <a:gd name="adj" fmla="val 51940"/>
                </a:avLst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5" name="Параллелограмм 104"/>
              <p:cNvSpPr/>
              <p:nvPr/>
            </p:nvSpPr>
            <p:spPr>
              <a:xfrm rot="1640023" flipH="1">
                <a:off x="2214549" y="1484537"/>
                <a:ext cx="929478" cy="557150"/>
              </a:xfrm>
              <a:prstGeom prst="parallelogram">
                <a:avLst>
                  <a:gd name="adj" fmla="val 51992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6" name="Блок-схема: решение 105"/>
              <p:cNvSpPr/>
              <p:nvPr/>
            </p:nvSpPr>
            <p:spPr>
              <a:xfrm>
                <a:off x="2420785" y="1141179"/>
                <a:ext cx="1033928" cy="428624"/>
              </a:xfrm>
              <a:prstGeom prst="flowChartDecision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102" name="Овал 101"/>
            <p:cNvSpPr/>
            <p:nvPr/>
          </p:nvSpPr>
          <p:spPr>
            <a:xfrm>
              <a:off x="729127" y="1814723"/>
              <a:ext cx="639746" cy="50400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scene3d>
              <a:camera prst="isometricOffAxis1Left">
                <a:rot lat="1080000" lon="30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sz="1100" b="1" dirty="0" smtClean="0">
                  <a:solidFill>
                    <a:schemeClr val="tx1"/>
                  </a:solidFill>
                  <a:latin typeface="Century Gothic" pitchFamily="34" charset="0"/>
                  <a:ea typeface="Gulim" pitchFamily="34" charset="-127"/>
                </a:rPr>
                <a:t>2020</a:t>
              </a:r>
              <a:endParaRPr lang="ru-RU" sz="1100" b="1" dirty="0">
                <a:solidFill>
                  <a:schemeClr val="tx1"/>
                </a:solidFill>
                <a:latin typeface="Century Gothic" pitchFamily="34" charset="0"/>
                <a:ea typeface="Gulim" pitchFamily="34" charset="-127"/>
              </a:endParaRPr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1107830" y="1799581"/>
              <a:ext cx="1037493" cy="504000"/>
            </a:xfrm>
            <a:prstGeom prst="ellipse">
              <a:avLst/>
            </a:prstGeom>
            <a:noFill/>
            <a:ln>
              <a:noFill/>
            </a:ln>
            <a:scene3d>
              <a:camera prst="isometricOffAxis2Right">
                <a:rot lat="1080000" lon="180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Century Gothic" pitchFamily="34" charset="0"/>
                  <a:ea typeface="Gulim" pitchFamily="34" charset="-127"/>
                </a:rPr>
                <a:t>2020</a:t>
              </a:r>
              <a:endParaRPr lang="ru-RU" b="1" dirty="0">
                <a:solidFill>
                  <a:schemeClr val="bg1"/>
                </a:solidFill>
                <a:latin typeface="Century Gothic" pitchFamily="34" charset="0"/>
                <a:ea typeface="Gulim" pitchFamily="34" charset="-127"/>
              </a:endParaRPr>
            </a:p>
          </p:txBody>
        </p:sp>
      </p:grpSp>
      <p:sp>
        <p:nvSpPr>
          <p:cNvPr id="49" name="Прямоугольник 48"/>
          <p:cNvSpPr/>
          <p:nvPr/>
        </p:nvSpPr>
        <p:spPr>
          <a:xfrm>
            <a:off x="1368059" y="2145140"/>
            <a:ext cx="7425532" cy="1081569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  <a:effectLst>
            <a:outerShdw dist="22997" dir="5400000" algn="tl">
              <a:srgbClr val="000000">
                <a:alpha val="35000"/>
              </a:srgbClr>
            </a:outerShdw>
          </a:effectLst>
        </p:spPr>
        <p:txBody>
          <a:bodyPr anchor="ctr" anchorCtr="1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600" kern="0" dirty="0">
              <a:latin typeface="Cambr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375926" y="3636659"/>
            <a:ext cx="7425532" cy="1081569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  <a:effectLst>
            <a:outerShdw dist="22997" dir="5400000" algn="tl">
              <a:srgbClr val="000000">
                <a:alpha val="35000"/>
              </a:srgbClr>
            </a:outerShdw>
          </a:effectLst>
        </p:spPr>
        <p:txBody>
          <a:bodyPr anchor="ctr" anchorCtr="1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600" kern="0" dirty="0">
              <a:latin typeface="Cambria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338626" y="5179101"/>
            <a:ext cx="7425532" cy="1081569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  <a:effectLst>
            <a:outerShdw dist="22997" dir="5400000" algn="tl">
              <a:srgbClr val="000000">
                <a:alpha val="35000"/>
              </a:srgbClr>
            </a:outerShdw>
          </a:effectLst>
        </p:spPr>
        <p:txBody>
          <a:bodyPr anchor="ctr" anchorCtr="1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600" kern="0" dirty="0"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09601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423081" y="3575713"/>
            <a:ext cx="8393373" cy="27296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/>
          <p:cNvSpPr txBox="1">
            <a:spLocks/>
          </p:cNvSpPr>
          <p:nvPr/>
        </p:nvSpPr>
        <p:spPr bwMode="auto">
          <a:xfrm>
            <a:off x="0" y="627797"/>
            <a:ext cx="8884692" cy="436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8125" y="119916"/>
            <a:ext cx="435875" cy="4896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88359" y="2684776"/>
            <a:ext cx="78953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БЛАГОДАРЮ  ЗА ВНИМАНИЕ!</a:t>
            </a:r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 useBgFill="1">
        <p:nvSpPr>
          <p:cNvPr id="10" name="Заголовок 1"/>
          <p:cNvSpPr txBox="1">
            <a:spLocks/>
          </p:cNvSpPr>
          <p:nvPr/>
        </p:nvSpPr>
        <p:spPr>
          <a:xfrm>
            <a:off x="0" y="5338144"/>
            <a:ext cx="4632485" cy="1519856"/>
          </a:xfrm>
          <a:prstGeom prst="rect">
            <a:avLst/>
          </a:prstGeom>
        </p:spPr>
        <p:txBody>
          <a:bodyPr vert="horz" lIns="84900" tIns="42450" rIns="84900" bIns="42450" rtlCol="0" anchor="ctr">
            <a:normAutofit/>
          </a:bodyPr>
          <a:lstStyle>
            <a:lvl1pPr algn="ctr" defTabSz="849002" rtl="0" eaLnBrk="1" latinLnBrk="0" hangingPunct="1">
              <a:spcBef>
                <a:spcPct val="0"/>
              </a:spcBef>
              <a:buNone/>
              <a:defRPr sz="4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Глава города Назарово Сухарев Сергей Иванович</a:t>
            </a:r>
            <a:endParaRPr kumimoji="0" lang="ru-RU" sz="700" b="0" i="0" u="none" strike="noStrike" kern="1200" cap="none" spc="0" normalizeH="0" baseline="0" noProof="0" dirty="0">
              <a:ln>
                <a:noFill/>
              </a:ln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9" name="Picture 7" descr="C:\Users\IvanovaES\Desktop\chek_list_post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182" r="18182"/>
          <a:stretch>
            <a:fillRect/>
          </a:stretch>
        </p:blipFill>
        <p:spPr bwMode="auto">
          <a:xfrm>
            <a:off x="7802082" y="5446737"/>
            <a:ext cx="1363288" cy="1479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56296" y="3611660"/>
            <a:ext cx="7775465" cy="31282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ctr">
              <a:defRPr/>
            </a:pPr>
            <a:r>
              <a:rPr lang="ru-RU" sz="1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Вопросы, не вошедшие в первоначально утвержденный бюджет 2019 года:</a:t>
            </a:r>
            <a:endParaRPr lang="ru-RU" sz="16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019" y="609602"/>
            <a:ext cx="9119982" cy="427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8314"/>
            <a:ext cx="9143999" cy="60050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1030880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97656" y="590803"/>
            <a:ext cx="86407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Бюджетная политика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-2494130" y="3954439"/>
            <a:ext cx="5779828" cy="2729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-2651077" y="3961263"/>
            <a:ext cx="5752531" cy="40944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1"/>
          <p:cNvSpPr>
            <a:spLocks noGrp="1"/>
          </p:cNvSpPr>
          <p:nvPr>
            <p:ph type="title"/>
          </p:nvPr>
        </p:nvSpPr>
        <p:spPr>
          <a:xfrm>
            <a:off x="8708124" y="101118"/>
            <a:ext cx="435875" cy="4896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4130755"/>
              </p:ext>
            </p:extLst>
          </p:nvPr>
        </p:nvGraphicFramePr>
        <p:xfrm>
          <a:off x="475788" y="1037598"/>
          <a:ext cx="7736480" cy="576725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5808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4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866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/>
                        <a:t>Показатели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/>
                        <a:t>Исполнение бюджета </a:t>
                      </a:r>
                      <a:r>
                        <a:rPr lang="ru-RU" sz="1400" u="none" strike="noStrike" dirty="0" smtClean="0"/>
                        <a:t>2018 год,</a:t>
                      </a:r>
                      <a:r>
                        <a:rPr lang="ru-RU" sz="1400" u="none" strike="noStrike" baseline="0" dirty="0" smtClean="0"/>
                        <a:t>         млн.руб.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0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/>
                        <a:t>Доходы</a:t>
                      </a:r>
                      <a:r>
                        <a:rPr lang="ru-RU" sz="1400" u="none" strike="noStrike" baseline="0" dirty="0" smtClean="0"/>
                        <a:t>                             </a:t>
                      </a:r>
                      <a:r>
                        <a:rPr lang="ru-RU" sz="1400" u="none" strike="noStrike" dirty="0" smtClean="0"/>
                        <a:t> </a:t>
                      </a:r>
                      <a:r>
                        <a:rPr lang="ru-RU" sz="1400" u="none" strike="noStrike" dirty="0"/>
                        <a:t>в т.ч.: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/>
                        <a:t>1175,1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751"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400" u="none" strike="noStrike" dirty="0"/>
                        <a:t>налоговые и неналоговые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/>
                        <a:t>338,8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751"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400" u="none" strike="noStrike" dirty="0"/>
                        <a:t>безвозмездные поступления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  <a:cs typeface="+mn-cs"/>
                        </a:rPr>
                        <a:t>836,3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058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/>
                        <a:t>Расходы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/>
                        <a:t>1174,0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29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 smtClean="0"/>
                        <a:t>Дефицит- </a:t>
                      </a:r>
                      <a:r>
                        <a:rPr lang="ru-RU" sz="1400" u="none" strike="noStrike" dirty="0"/>
                        <a:t>(</a:t>
                      </a:r>
                      <a:r>
                        <a:rPr lang="ru-RU" sz="1400" u="none" strike="noStrike" dirty="0" smtClean="0"/>
                        <a:t>профицит+)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/>
                        <a:t>+1,1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52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u="none" strike="noStrike" dirty="0"/>
                        <a:t>Муниципальный </a:t>
                      </a:r>
                      <a:r>
                        <a:rPr lang="ru-RU" sz="1400" u="none" strike="noStrike" dirty="0" smtClean="0"/>
                        <a:t>долг</a:t>
                      </a:r>
                      <a:r>
                        <a:rPr lang="ru-RU" sz="1400" u="none" strike="noStrike" baseline="0" dirty="0" smtClean="0"/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u="none" strike="noStrike" dirty="0" smtClean="0"/>
                        <a:t>55,0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985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Просроченная кредиторская задолженность, </a:t>
                      </a:r>
                      <a:r>
                        <a:rPr lang="ru-RU" sz="1050" u="none" strike="noStrike" dirty="0"/>
                        <a:t>тыс.руб.,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0,1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8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1.Задолженность по уплате взносов в региональный фонд </a:t>
                      </a:r>
                      <a:r>
                        <a:rPr lang="ru-RU" sz="1400" b="1" i="0" u="none" strike="noStrike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кап.ремонта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24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2. Недостаток ассигнований на благоустройство города:</a:t>
                      </a:r>
                    </a:p>
                    <a:p>
                      <a:pPr algn="l" fontAlgn="b"/>
                      <a:r>
                        <a:rPr lang="ru-RU" sz="1400" b="1" i="1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ремонт и содержание уличного</a:t>
                      </a:r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 освещения,</a:t>
                      </a:r>
                    </a:p>
                    <a:p>
                      <a:pPr algn="l" fontAlgn="b"/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санитарное содержание территорий,</a:t>
                      </a:r>
                    </a:p>
                    <a:p>
                      <a:pPr algn="l" fontAlgn="b"/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новогодние мероприятия,</a:t>
                      </a:r>
                    </a:p>
                    <a:p>
                      <a:pPr algn="l" fontAlgn="b"/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вырубка сухих и аварийных деревьев,</a:t>
                      </a:r>
                    </a:p>
                    <a:p>
                      <a:pPr algn="l" fontAlgn="b"/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строительство городского кладбища.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5,6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1,8</a:t>
                      </a:r>
                    </a:p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1,1</a:t>
                      </a:r>
                    </a:p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1,5</a:t>
                      </a:r>
                    </a:p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0,6</a:t>
                      </a:r>
                    </a:p>
                    <a:p>
                      <a:pPr algn="ctr" fontAlgn="ctr"/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0,5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6011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3.Недостаток</a:t>
                      </a:r>
                      <a:r>
                        <a:rPr lang="ru-RU" sz="1400" b="1" i="0" u="none" strike="noStrike" baseline="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 по неотложным расходам:</a:t>
                      </a:r>
                    </a:p>
                    <a:p>
                      <a:pPr algn="l" fontAlgn="b"/>
                      <a:r>
                        <a:rPr lang="ru-RU" sz="1400" b="1" i="1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подготовка образовательных учреждений к новому учебному</a:t>
                      </a:r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 году,</a:t>
                      </a:r>
                    </a:p>
                    <a:p>
                      <a:pPr algn="l" fontAlgn="b"/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содержание зданий и имущества</a:t>
                      </a:r>
                      <a:r>
                        <a:rPr lang="ru-RU" sz="1400" b="1" i="1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.</a:t>
                      </a:r>
                      <a:endParaRPr lang="ru-RU" sz="1400" b="1" i="0" u="none" strike="noStrike" dirty="0" smtClean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3,1</a:t>
                      </a:r>
                    </a:p>
                    <a:p>
                      <a:pPr algn="ctr" fontAlgn="b"/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1,9</a:t>
                      </a:r>
                    </a:p>
                    <a:p>
                      <a:pPr algn="ctr" fontAlgn="b"/>
                      <a:r>
                        <a:rPr lang="ru-RU" sz="1200" b="1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1,2</a:t>
                      </a:r>
                      <a:endParaRPr lang="ru-RU" sz="1200" b="1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87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4. </a:t>
                      </a:r>
                      <a:r>
                        <a:rPr lang="ru-RU" sz="1400" b="1" i="0" u="none" strike="noStrike" dirty="0" err="1" smtClean="0">
                          <a:solidFill>
                            <a:srgbClr val="C00000"/>
                          </a:solidFill>
                          <a:latin typeface="Times New Roman"/>
                        </a:rPr>
                        <a:t>Софинансирование</a:t>
                      </a:r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Times New Roman"/>
                        </a:rPr>
                        <a:t> расходов по модернизации детской библиотеке.</a:t>
                      </a: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8" name="Овал 17"/>
          <p:cNvSpPr/>
          <p:nvPr/>
        </p:nvSpPr>
        <p:spPr>
          <a:xfrm>
            <a:off x="6825638" y="3049360"/>
            <a:ext cx="767133" cy="25394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874542" y="3299993"/>
            <a:ext cx="669324" cy="29039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rot="5400000">
            <a:off x="5693671" y="4934983"/>
            <a:ext cx="3100648" cy="65164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pic>
        <p:nvPicPr>
          <p:cNvPr id="15362" name="Picture 2" descr="https://a.d-cd.net/c0AAAgOeyOA-9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1080" y="6092981"/>
            <a:ext cx="639418" cy="644508"/>
          </a:xfrm>
          <a:prstGeom prst="rect">
            <a:avLst/>
          </a:prstGeom>
          <a:noFill/>
        </p:spPr>
      </p:pic>
      <p:pic>
        <p:nvPicPr>
          <p:cNvPr id="22" name="Picture 8" descr="ÐÐ°ÑÑÐ¸Ð½ÐºÐ¸ Ð¿Ð¾ Ð·Ð°Ð¿ÑÐ¾ÑÑ Ð»ÑÐ³Ð¾ÑÑ  Ð¸Ð½Ð²ÐµÑÑÐ¾ÑÑ Ð¸ÐºÐ¾Ð½Ðº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141" y="3149350"/>
            <a:ext cx="479524" cy="36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рямоугольник 82"/>
          <p:cNvSpPr/>
          <p:nvPr/>
        </p:nvSpPr>
        <p:spPr>
          <a:xfrm>
            <a:off x="0" y="654514"/>
            <a:ext cx="9119982" cy="3875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364182" y="5240031"/>
            <a:ext cx="2976782" cy="161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019" y="650046"/>
            <a:ext cx="9119982" cy="3875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2535453" y="2540393"/>
            <a:ext cx="3960440" cy="1476842"/>
          </a:xfrm>
          <a:prstGeom prst="hexagon">
            <a:avLst>
              <a:gd name="adj" fmla="val 25917"/>
              <a:gd name="vf" fmla="val 115470"/>
            </a:avLst>
          </a:prstGeom>
          <a:solidFill>
            <a:schemeClr val="bg2">
              <a:lumMod val="90000"/>
            </a:schemeClr>
          </a:solidFill>
          <a:ln w="2857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4" name="Группа 23"/>
          <p:cNvGrpSpPr/>
          <p:nvPr/>
        </p:nvGrpSpPr>
        <p:grpSpPr>
          <a:xfrm rot="20498515">
            <a:off x="6181331" y="3075709"/>
            <a:ext cx="2261663" cy="2206292"/>
            <a:chOff x="2844799" y="1828799"/>
            <a:chExt cx="2235200" cy="2235200"/>
          </a:xfrm>
          <a:solidFill>
            <a:schemeClr val="tx2"/>
          </a:solidFill>
        </p:grpSpPr>
        <p:sp>
          <p:nvSpPr>
            <p:cNvPr id="25" name=" 3"/>
            <p:cNvSpPr/>
            <p:nvPr/>
          </p:nvSpPr>
          <p:spPr>
            <a:xfrm>
              <a:off x="2844799" y="1828799"/>
              <a:ext cx="2235200" cy="2235200"/>
            </a:xfrm>
            <a:prstGeom prst="gear9">
              <a:avLst>
                <a:gd name="adj1" fmla="val 12383"/>
                <a:gd name="adj2" fmla="val 1763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 4"/>
            <p:cNvSpPr/>
            <p:nvPr/>
          </p:nvSpPr>
          <p:spPr>
            <a:xfrm>
              <a:off x="3294172" y="2352386"/>
              <a:ext cx="1336454" cy="114893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0" tIns="44450" rIns="44450" bIns="44450" numCol="1" spcCol="1270" anchor="ctr" anchorCtr="0">
              <a:noAutofit/>
            </a:bodyPr>
            <a:lstStyle/>
            <a:p>
              <a:pPr marL="0" marR="0" lvl="0" indent="0" algn="ctr" defTabSz="144448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 flipH="1">
            <a:off x="460123" y="1042065"/>
            <a:ext cx="2455480" cy="2340642"/>
            <a:chOff x="2844799" y="1828799"/>
            <a:chExt cx="2235200" cy="2235200"/>
          </a:xfrm>
        </p:grpSpPr>
        <p:sp>
          <p:nvSpPr>
            <p:cNvPr id="5" name=" 3"/>
            <p:cNvSpPr/>
            <p:nvPr/>
          </p:nvSpPr>
          <p:spPr>
            <a:xfrm>
              <a:off x="2844799" y="1828799"/>
              <a:ext cx="2235200" cy="2235200"/>
            </a:xfrm>
            <a:prstGeom prst="gear9">
              <a:avLst/>
            </a:prstGeom>
            <a:solidFill>
              <a:srgbClr val="C0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 4"/>
            <p:cNvSpPr/>
            <p:nvPr/>
          </p:nvSpPr>
          <p:spPr>
            <a:xfrm>
              <a:off x="3294172" y="2352386"/>
              <a:ext cx="1336454" cy="11489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0" tIns="44450" rIns="44450" bIns="44450" numCol="1" spcCol="1270" anchor="ctr" anchorCtr="0">
              <a:noAutofit/>
            </a:bodyPr>
            <a:lstStyle/>
            <a:p>
              <a:pPr marL="0" marR="0" lvl="0" indent="0" algn="ctr" defTabSz="144448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" name="Круговая стрелка 13"/>
          <p:cNvSpPr/>
          <p:nvPr/>
        </p:nvSpPr>
        <p:spPr>
          <a:xfrm rot="6180057" flipH="1" flipV="1">
            <a:off x="3969238" y="-360651"/>
            <a:ext cx="2016224" cy="5154728"/>
          </a:xfrm>
          <a:prstGeom prst="circularArrow">
            <a:avLst>
              <a:gd name="adj1" fmla="val 4687"/>
              <a:gd name="adj2" fmla="val 1239085"/>
              <a:gd name="adj3" fmla="val 2513083"/>
              <a:gd name="adj4" fmla="val 15867933"/>
              <a:gd name="adj5" fmla="val 5469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Группа 17"/>
          <p:cNvGrpSpPr/>
          <p:nvPr/>
        </p:nvGrpSpPr>
        <p:grpSpPr>
          <a:xfrm flipH="1">
            <a:off x="575500" y="3205136"/>
            <a:ext cx="2350599" cy="2191925"/>
            <a:chOff x="2844799" y="1828799"/>
            <a:chExt cx="2235200" cy="2235200"/>
          </a:xfrm>
        </p:grpSpPr>
        <p:sp>
          <p:nvSpPr>
            <p:cNvPr id="19" name=" 3"/>
            <p:cNvSpPr/>
            <p:nvPr/>
          </p:nvSpPr>
          <p:spPr>
            <a:xfrm>
              <a:off x="2844799" y="1828799"/>
              <a:ext cx="2235200" cy="2235200"/>
            </a:xfrm>
            <a:prstGeom prst="gear9">
              <a:avLst>
                <a:gd name="adj1" fmla="val 12383"/>
                <a:gd name="adj2" fmla="val 1763"/>
              </a:avLst>
            </a:prstGeom>
            <a:solidFill>
              <a:srgbClr val="00B0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 4"/>
            <p:cNvSpPr/>
            <p:nvPr/>
          </p:nvSpPr>
          <p:spPr>
            <a:xfrm>
              <a:off x="3294172" y="2352386"/>
              <a:ext cx="1336454" cy="11489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0" tIns="44450" rIns="44450" bIns="44450" numCol="1" spcCol="1270" anchor="ctr" anchorCtr="0">
              <a:noAutofit/>
            </a:bodyPr>
            <a:lstStyle/>
            <a:p>
              <a:pPr marL="0" marR="0" lvl="0" indent="0" algn="ctr" defTabSz="144448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" name="Круговая стрелка 20"/>
          <p:cNvSpPr/>
          <p:nvPr/>
        </p:nvSpPr>
        <p:spPr>
          <a:xfrm rot="5066032" flipV="1">
            <a:off x="4216756" y="1667194"/>
            <a:ext cx="1711247" cy="5088902"/>
          </a:xfrm>
          <a:prstGeom prst="circularArrow">
            <a:avLst>
              <a:gd name="adj1" fmla="val 4687"/>
              <a:gd name="adj2" fmla="val 1525571"/>
              <a:gd name="adj3" fmla="val 2513083"/>
              <a:gd name="adj4" fmla="val 15867933"/>
              <a:gd name="adj5" fmla="val 5469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3" name="Picture 3" descr="C:\Users\IvanovaES\Desktop\1_10468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2364" y="1081838"/>
            <a:ext cx="1563236" cy="1629064"/>
          </a:xfrm>
          <a:prstGeom prst="rect">
            <a:avLst/>
          </a:prstGeom>
          <a:noFill/>
        </p:spPr>
      </p:pic>
      <p:grpSp>
        <p:nvGrpSpPr>
          <p:cNvPr id="28" name="Группа 27"/>
          <p:cNvGrpSpPr/>
          <p:nvPr/>
        </p:nvGrpSpPr>
        <p:grpSpPr>
          <a:xfrm>
            <a:off x="1372808" y="4928039"/>
            <a:ext cx="2049860" cy="1932850"/>
            <a:chOff x="2844799" y="1828799"/>
            <a:chExt cx="2235200" cy="2235200"/>
          </a:xfrm>
          <a:solidFill>
            <a:srgbClr val="00B050"/>
          </a:solidFill>
        </p:grpSpPr>
        <p:sp>
          <p:nvSpPr>
            <p:cNvPr id="29" name=" 3"/>
            <p:cNvSpPr/>
            <p:nvPr/>
          </p:nvSpPr>
          <p:spPr>
            <a:xfrm>
              <a:off x="2844799" y="1828799"/>
              <a:ext cx="2235200" cy="2235200"/>
            </a:xfrm>
            <a:prstGeom prst="gear9">
              <a:avLst>
                <a:gd name="adj1" fmla="val 11198"/>
                <a:gd name="adj2" fmla="val 1763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 4"/>
            <p:cNvSpPr/>
            <p:nvPr/>
          </p:nvSpPr>
          <p:spPr>
            <a:xfrm>
              <a:off x="3294172" y="2352386"/>
              <a:ext cx="1336454" cy="114893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0" tIns="44450" rIns="44450" bIns="44450" numCol="1" spcCol="1270" anchor="ctr" anchorCtr="0">
              <a:noAutofit/>
            </a:bodyPr>
            <a:lstStyle/>
            <a:p>
              <a:pPr marL="0" marR="0" lvl="0" indent="0" algn="ctr" defTabSz="144448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 rot="20371837" flipH="1">
            <a:off x="6097809" y="1007805"/>
            <a:ext cx="2426559" cy="2472799"/>
            <a:chOff x="2844799" y="1828799"/>
            <a:chExt cx="2235200" cy="2235200"/>
          </a:xfrm>
          <a:solidFill>
            <a:srgbClr val="FFC000"/>
          </a:solidFill>
        </p:grpSpPr>
        <p:sp>
          <p:nvSpPr>
            <p:cNvPr id="34" name=" 3"/>
            <p:cNvSpPr/>
            <p:nvPr/>
          </p:nvSpPr>
          <p:spPr>
            <a:xfrm>
              <a:off x="2844799" y="1828799"/>
              <a:ext cx="2235200" cy="2235200"/>
            </a:xfrm>
            <a:prstGeom prst="gear9">
              <a:avLst>
                <a:gd name="adj1" fmla="val 12383"/>
                <a:gd name="adj2" fmla="val 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 4"/>
            <p:cNvSpPr/>
            <p:nvPr/>
          </p:nvSpPr>
          <p:spPr>
            <a:xfrm>
              <a:off x="3294172" y="2352386"/>
              <a:ext cx="1336454" cy="114893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0" tIns="44450" rIns="44450" bIns="44450" numCol="1" spcCol="1270" anchor="ctr" anchorCtr="0">
              <a:noAutofit/>
            </a:bodyPr>
            <a:lstStyle/>
            <a:p>
              <a:pPr marL="0" marR="0" lvl="0" indent="0" algn="ctr" defTabSz="144448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7" name="Круговая стрелка 36"/>
          <p:cNvSpPr/>
          <p:nvPr/>
        </p:nvSpPr>
        <p:spPr>
          <a:xfrm rot="4792898" flipV="1">
            <a:off x="3826027" y="4009704"/>
            <a:ext cx="1787365" cy="3839516"/>
          </a:xfrm>
          <a:prstGeom prst="circularArrow">
            <a:avLst>
              <a:gd name="adj1" fmla="val 4687"/>
              <a:gd name="adj2" fmla="val 1221506"/>
              <a:gd name="adj3" fmla="val 2513083"/>
              <a:gd name="adj4" fmla="val 15867933"/>
              <a:gd name="adj5" fmla="val 5469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Прямоугольник 39"/>
          <p:cNvSpPr/>
          <p:nvPr/>
        </p:nvSpPr>
        <p:spPr>
          <a:xfrm>
            <a:off x="0" y="1"/>
            <a:ext cx="9144001" cy="635264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sp>
        <p:nvSpPr>
          <p:cNvPr id="42" name="Заголовок 1"/>
          <p:cNvSpPr txBox="1">
            <a:spLocks/>
          </p:cNvSpPr>
          <p:nvPr/>
        </p:nvSpPr>
        <p:spPr bwMode="auto">
          <a:xfrm>
            <a:off x="8700318" y="152540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3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575500" y="639733"/>
            <a:ext cx="8276706" cy="49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-7807" y="1037597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919011" y="2592123"/>
            <a:ext cx="3465412" cy="1439946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Реорганизация сети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  <a:p>
            <a:pPr lvl="0" defTabSz="849002"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Cambria" pitchFamily="18" charset="0"/>
              </a:rPr>
              <a:t>-повышение эффективности использования ресурсов: </a:t>
            </a:r>
          </a:p>
          <a:p>
            <a:pPr lvl="0" defTabSz="849002"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Cambria" pitchFamily="18" charset="0"/>
              </a:rPr>
              <a:t>Управленческий</a:t>
            </a:r>
          </a:p>
          <a:p>
            <a:pPr lvl="0" defTabSz="849002"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Cambria" pitchFamily="18" charset="0"/>
              </a:rPr>
              <a:t>Материальный</a:t>
            </a:r>
          </a:p>
          <a:p>
            <a:pPr lvl="0" defTabSz="849002"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Cambria" pitchFamily="18" charset="0"/>
              </a:rPr>
              <a:t>педагогический</a:t>
            </a:r>
          </a:p>
        </p:txBody>
      </p:sp>
      <p:sp>
        <p:nvSpPr>
          <p:cNvPr id="46" name="Овал 45"/>
          <p:cNvSpPr/>
          <p:nvPr/>
        </p:nvSpPr>
        <p:spPr>
          <a:xfrm flipH="1">
            <a:off x="791628" y="1332191"/>
            <a:ext cx="1750557" cy="175356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2387" y="1449801"/>
            <a:ext cx="2027247" cy="1070614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2018 год</a:t>
            </a:r>
          </a:p>
          <a:p>
            <a:pPr algn="ctr" defTabSz="849002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общеобразовательных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организаций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вал 46"/>
          <p:cNvSpPr/>
          <p:nvPr/>
        </p:nvSpPr>
        <p:spPr>
          <a:xfrm flipH="1">
            <a:off x="6432707" y="1392229"/>
            <a:ext cx="1732519" cy="16353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84423" y="1365975"/>
            <a:ext cx="1986417" cy="1470724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2019 год</a:t>
            </a:r>
          </a:p>
          <a:p>
            <a:pPr algn="ctr" defTabSz="849002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общеобразовательных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организаций      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812671" y="2357451"/>
            <a:ext cx="1046756" cy="855171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5579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63130" y="2448050"/>
            <a:ext cx="1094244" cy="855171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5345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74427" y="1516131"/>
            <a:ext cx="1206930" cy="362728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+ 234 чел.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Овал 53"/>
          <p:cNvSpPr/>
          <p:nvPr/>
        </p:nvSpPr>
        <p:spPr>
          <a:xfrm flipH="1">
            <a:off x="6587773" y="3419488"/>
            <a:ext cx="1467577" cy="150925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Овал 54"/>
          <p:cNvSpPr/>
          <p:nvPr/>
        </p:nvSpPr>
        <p:spPr>
          <a:xfrm flipH="1">
            <a:off x="994761" y="3553192"/>
            <a:ext cx="1489039" cy="151360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Овал 55"/>
          <p:cNvSpPr/>
          <p:nvPr/>
        </p:nvSpPr>
        <p:spPr>
          <a:xfrm flipH="1">
            <a:off x="1643623" y="5195106"/>
            <a:ext cx="1515643" cy="138644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0683" y="3517657"/>
            <a:ext cx="2027247" cy="1286058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2018 год</a:t>
            </a:r>
          </a:p>
          <a:p>
            <a:pPr algn="ctr" defTabSz="849002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849002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дошкольных образовательных  организаций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317421" y="3380105"/>
            <a:ext cx="2027247" cy="1286058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2019 год</a:t>
            </a:r>
          </a:p>
          <a:p>
            <a:pPr algn="ctr" defTabSz="849002"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849002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дошкольных образовательных  организаций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34590" y="4505803"/>
            <a:ext cx="1046756" cy="670505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2768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227315" y="4623672"/>
            <a:ext cx="1046756" cy="670505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2832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1" name="Группа 60"/>
          <p:cNvGrpSpPr/>
          <p:nvPr/>
        </p:nvGrpSpPr>
        <p:grpSpPr>
          <a:xfrm rot="937873">
            <a:off x="5665895" y="4855415"/>
            <a:ext cx="2091270" cy="1995814"/>
            <a:chOff x="2844799" y="1828799"/>
            <a:chExt cx="2235200" cy="2235200"/>
          </a:xfrm>
          <a:solidFill>
            <a:schemeClr val="accent4">
              <a:lumMod val="75000"/>
            </a:schemeClr>
          </a:solidFill>
        </p:grpSpPr>
        <p:sp>
          <p:nvSpPr>
            <p:cNvPr id="62" name=" 3"/>
            <p:cNvSpPr/>
            <p:nvPr/>
          </p:nvSpPr>
          <p:spPr>
            <a:xfrm>
              <a:off x="2844799" y="1828799"/>
              <a:ext cx="2235200" cy="2235200"/>
            </a:xfrm>
            <a:prstGeom prst="gear9">
              <a:avLst>
                <a:gd name="adj1" fmla="val 11198"/>
                <a:gd name="adj2" fmla="val 1763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 4"/>
            <p:cNvSpPr/>
            <p:nvPr/>
          </p:nvSpPr>
          <p:spPr>
            <a:xfrm>
              <a:off x="3294172" y="2352386"/>
              <a:ext cx="1336454" cy="114893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4450" tIns="44450" rIns="44450" bIns="44450" numCol="1" spcCol="1270" anchor="ctr" anchorCtr="0">
              <a:noAutofit/>
            </a:bodyPr>
            <a:lstStyle/>
            <a:p>
              <a:pPr marL="0" marR="0" lvl="0" indent="0" algn="ctr" defTabSz="144448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4" name="Овал 63"/>
          <p:cNvSpPr/>
          <p:nvPr/>
        </p:nvSpPr>
        <p:spPr>
          <a:xfrm flipH="1">
            <a:off x="5958450" y="5135612"/>
            <a:ext cx="1519603" cy="13925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411828" y="5131724"/>
            <a:ext cx="2027247" cy="1286058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2018 год</a:t>
            </a:r>
          </a:p>
          <a:p>
            <a:pPr algn="ctr" defTabSz="849002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849002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Учреждения дополнительного образования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754465" y="5083827"/>
            <a:ext cx="2027247" cy="1286058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2019 год</a:t>
            </a:r>
          </a:p>
          <a:p>
            <a:pPr algn="ctr" defTabSz="849002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849002"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Учреждения дополнительного образования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564193" y="4302080"/>
            <a:ext cx="1206930" cy="362728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-64 чел.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297114" y="6218899"/>
            <a:ext cx="892853" cy="608949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1766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958950" y="6233906"/>
            <a:ext cx="892853" cy="608949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1669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чел.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" name="Рисунок 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521" y="5709581"/>
            <a:ext cx="1365288" cy="828800"/>
          </a:xfrm>
          <a:prstGeom prst="rect">
            <a:avLst/>
          </a:prstGeom>
        </p:spPr>
      </p:pic>
      <p:sp>
        <p:nvSpPr>
          <p:cNvPr id="76" name="TextBox 75"/>
          <p:cNvSpPr txBox="1"/>
          <p:nvPr/>
        </p:nvSpPr>
        <p:spPr>
          <a:xfrm>
            <a:off x="4084114" y="5900061"/>
            <a:ext cx="1206930" cy="362728"/>
          </a:xfrm>
          <a:prstGeom prst="rect">
            <a:avLst/>
          </a:prstGeom>
          <a:noFill/>
        </p:spPr>
        <p:txBody>
          <a:bodyPr wrap="square" lIns="84900" tIns="42450" rIns="84900" bIns="42450" rtlCol="0">
            <a:spAutoFit/>
          </a:bodyPr>
          <a:lstStyle/>
          <a:p>
            <a:pPr algn="ctr" defTabSz="849002"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+97 чел.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" name="Рисунок 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503" y="4182829"/>
            <a:ext cx="1192831" cy="691821"/>
          </a:xfrm>
          <a:prstGeom prst="rect">
            <a:avLst/>
          </a:prstGeom>
        </p:spPr>
      </p:pic>
      <p:sp>
        <p:nvSpPr>
          <p:cNvPr id="84" name="TextBox 83"/>
          <p:cNvSpPr txBox="1"/>
          <p:nvPr/>
        </p:nvSpPr>
        <p:spPr bwMode="auto">
          <a:xfrm>
            <a:off x="7935658" y="5083949"/>
            <a:ext cx="1190586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Доступность дошкольного образования обеспечена.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Актуальная очередь – 0 человек.</a:t>
            </a:r>
          </a:p>
        </p:txBody>
      </p:sp>
    </p:spTree>
    <p:extLst>
      <p:ext uri="{BB962C8B-B14F-4D97-AF65-F5344CB8AC3E}">
        <p14:creationId xmlns:p14="http://schemas.microsoft.com/office/powerpoint/2010/main" val="280763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80"/>
          <p:cNvSpPr txBox="1"/>
          <p:nvPr/>
        </p:nvSpPr>
        <p:spPr>
          <a:xfrm>
            <a:off x="22153" y="969568"/>
            <a:ext cx="9121847" cy="1631216"/>
          </a:xfrm>
          <a:prstGeom prst="rect">
            <a:avLst/>
          </a:prstGeom>
        </p:spPr>
        <p:style>
          <a:lnRef idx="1">
            <a:schemeClr val="accent2"/>
          </a:lnRef>
          <a:fillRef idx="1002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расходов на развитие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образования – 828,3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.,+ 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14%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2018г.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Муниципальный бюджет –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218,4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краевого бюджета –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562,9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федерального бюджета –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750 </a:t>
            </a:r>
            <a:r>
              <a:rPr 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Внебюджетные источники–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44,6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Средства, полученные от приносящей доход деятельности –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6,7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   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0" y="607049"/>
            <a:ext cx="9144000" cy="4319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57" y="-25946"/>
            <a:ext cx="9144001" cy="643605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flipV="1">
            <a:off x="24018" y="969568"/>
            <a:ext cx="9144000" cy="20946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Группа 54"/>
          <p:cNvGrpSpPr>
            <a:grpSpLocks noGrp="1"/>
          </p:cNvGrpSpPr>
          <p:nvPr/>
        </p:nvGrpSpPr>
        <p:grpSpPr>
          <a:xfrm>
            <a:off x="30976" y="4408118"/>
            <a:ext cx="9024685" cy="628519"/>
            <a:chOff x="-118245" y="4518652"/>
            <a:chExt cx="9230032" cy="497646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-118245" y="4518652"/>
              <a:ext cx="9230032" cy="25446"/>
            </a:xfrm>
            <a:prstGeom prst="line">
              <a:avLst/>
            </a:prstGeom>
            <a:ln w="76200"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1132752" y="4636445"/>
              <a:ext cx="7943467" cy="379853"/>
            </a:xfrm>
            <a:prstGeom prst="rect">
              <a:avLst/>
            </a:prstGeom>
          </p:spPr>
          <p:style>
            <a:lnRef idx="1">
              <a:schemeClr val="accent2"/>
            </a:lnRef>
            <a:fillRef idx="1002">
              <a:schemeClr val="lt1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</a:rPr>
                <a:t>Региональный проект «Современная школа»</a:t>
              </a:r>
              <a:endParaRPr lang="ru-RU" b="1" dirty="0" smtClean="0">
                <a:latin typeface="+mn-lt"/>
              </a:endParaRPr>
            </a:p>
          </p:txBody>
        </p:sp>
      </p:grpSp>
      <p:grpSp>
        <p:nvGrpSpPr>
          <p:cNvPr id="16" name="Группа 54"/>
          <p:cNvGrpSpPr/>
          <p:nvPr/>
        </p:nvGrpSpPr>
        <p:grpSpPr>
          <a:xfrm>
            <a:off x="1220664" y="4975511"/>
            <a:ext cx="7805354" cy="867464"/>
            <a:chOff x="528725" y="2109756"/>
            <a:chExt cx="6317290" cy="983953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528725" y="2109756"/>
              <a:ext cx="6252018" cy="19412"/>
            </a:xfrm>
            <a:prstGeom prst="line">
              <a:avLst/>
            </a:prstGeom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37575" y="2655845"/>
              <a:ext cx="6308440" cy="437864"/>
            </a:xfrm>
            <a:prstGeom prst="rect">
              <a:avLst/>
            </a:prstGeom>
          </p:spPr>
          <p:style>
            <a:lnRef idx="1">
              <a:schemeClr val="accent2"/>
            </a:lnRef>
            <a:fillRef idx="1002">
              <a:schemeClr val="lt1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</a:rPr>
                <a:t>Региональный проект «Успех каждого ребенка»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255520" y="5022466"/>
            <a:ext cx="7784721" cy="400110"/>
          </a:xfrm>
          <a:prstGeom prst="rect">
            <a:avLst/>
          </a:prstGeom>
        </p:spPr>
        <p:style>
          <a:lnRef idx="1">
            <a:schemeClr val="accent2"/>
          </a:lnRef>
          <a:fillRef idx="1002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Региональный проект «Поддержка семей, имеющих детей»</a:t>
            </a:r>
          </a:p>
        </p:txBody>
      </p:sp>
      <p:grpSp>
        <p:nvGrpSpPr>
          <p:cNvPr id="27" name="Группа 54"/>
          <p:cNvGrpSpPr/>
          <p:nvPr/>
        </p:nvGrpSpPr>
        <p:grpSpPr>
          <a:xfrm>
            <a:off x="1235107" y="5842975"/>
            <a:ext cx="7825767" cy="499343"/>
            <a:chOff x="1059312" y="2028571"/>
            <a:chExt cx="8919821" cy="414795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1059312" y="2028571"/>
              <a:ext cx="7622944" cy="2750"/>
            </a:xfrm>
            <a:prstGeom prst="line">
              <a:avLst/>
            </a:prstGeom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1002">
              <a:schemeClr val="l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071526" y="2060976"/>
              <a:ext cx="8907607" cy="382390"/>
            </a:xfrm>
            <a:prstGeom prst="rect">
              <a:avLst/>
            </a:prstGeom>
          </p:spPr>
          <p:style>
            <a:lnRef idx="1">
              <a:schemeClr val="accent2"/>
            </a:lnRef>
            <a:fillRef idx="1002">
              <a:schemeClr val="lt1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</a:rPr>
                <a:t>Региональный проект «Учитель будущего»</a:t>
              </a:r>
              <a:endParaRPr lang="ru-RU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34" name="Группа 54"/>
          <p:cNvGrpSpPr/>
          <p:nvPr/>
        </p:nvGrpSpPr>
        <p:grpSpPr>
          <a:xfrm>
            <a:off x="1245823" y="6239512"/>
            <a:ext cx="7794419" cy="560928"/>
            <a:chOff x="533528" y="6333161"/>
            <a:chExt cx="8824879" cy="1593133"/>
          </a:xfrm>
        </p:grpSpPr>
        <p:cxnSp>
          <p:nvCxnSpPr>
            <p:cNvPr id="36" name="Прямая соединительная линия 35"/>
            <p:cNvCxnSpPr/>
            <p:nvPr/>
          </p:nvCxnSpPr>
          <p:spPr>
            <a:xfrm flipV="1">
              <a:off x="533528" y="6333161"/>
              <a:ext cx="7547447" cy="9503"/>
            </a:xfrm>
            <a:prstGeom prst="line">
              <a:avLst/>
            </a:prstGeom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44508" y="6789912"/>
              <a:ext cx="8813899" cy="1136382"/>
            </a:xfrm>
            <a:prstGeom prst="rect">
              <a:avLst/>
            </a:prstGeom>
          </p:spPr>
          <p:style>
            <a:lnRef idx="1">
              <a:schemeClr val="accent2"/>
            </a:lnRef>
            <a:fillRef idx="1002">
              <a:schemeClr val="lt1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accent1">
                      <a:lumMod val="75000"/>
                    </a:schemeClr>
                  </a:solidFill>
                </a:rPr>
                <a:t>Региональный проект «Цифровая образовательная среда»</a:t>
              </a:r>
            </a:p>
          </p:txBody>
        </p:sp>
      </p:grpSp>
      <p:sp>
        <p:nvSpPr>
          <p:cNvPr id="63" name="Заголовок 1"/>
          <p:cNvSpPr txBox="1">
            <a:spLocks/>
          </p:cNvSpPr>
          <p:nvPr/>
        </p:nvSpPr>
        <p:spPr bwMode="auto">
          <a:xfrm>
            <a:off x="8721040" y="126721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noProof="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4" name="TextBox 12"/>
          <p:cNvSpPr txBox="1">
            <a:spLocks noChangeArrowheads="1"/>
          </p:cNvSpPr>
          <p:nvPr/>
        </p:nvSpPr>
        <p:spPr bwMode="auto">
          <a:xfrm rot="16200000">
            <a:off x="-739782" y="5338568"/>
            <a:ext cx="2330979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 defTabSz="889000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Национальные проекты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16037" y="709061"/>
            <a:ext cx="6347713" cy="35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0" y="2780421"/>
            <a:ext cx="9144000" cy="1631216"/>
          </a:xfrm>
          <a:prstGeom prst="rect">
            <a:avLst/>
          </a:prstGeom>
        </p:spPr>
        <p:style>
          <a:lnRef idx="1">
            <a:schemeClr val="accent2"/>
          </a:lnRef>
          <a:fillRef idx="1002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государственной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итоговой аттестации по  программам основного общего образования приняли участие 455 девятиклассников (аттестаты - 455 чел.). </a:t>
            </a:r>
          </a:p>
          <a:p>
            <a:pPr algn="just"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Доля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продолживших обучение в 10 классе – 55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%.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В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итоговой аттестации по  программам среднего общего образования приняли участие 229 выпускников (аттестаты – 225 чел., справка - 4 выпускника очно-заочной формы обучения (совершеннолетние граждане).</a:t>
            </a:r>
          </a:p>
        </p:txBody>
      </p:sp>
      <p:grpSp>
        <p:nvGrpSpPr>
          <p:cNvPr id="58" name="Группа 55"/>
          <p:cNvGrpSpPr>
            <a:grpSpLocks/>
          </p:cNvGrpSpPr>
          <p:nvPr/>
        </p:nvGrpSpPr>
        <p:grpSpPr bwMode="auto">
          <a:xfrm>
            <a:off x="118607" y="3663469"/>
            <a:ext cx="182212" cy="239755"/>
            <a:chOff x="6297870" y="1888168"/>
            <a:chExt cx="1090161" cy="486686"/>
          </a:xfrm>
        </p:grpSpPr>
        <p:sp>
          <p:nvSpPr>
            <p:cNvPr id="59" name="Нашивка 58"/>
            <p:cNvSpPr/>
            <p:nvPr/>
          </p:nvSpPr>
          <p:spPr>
            <a:xfrm>
              <a:off x="6716107" y="1888168"/>
              <a:ext cx="449090" cy="486685"/>
            </a:xfrm>
            <a:prstGeom prst="chevron">
              <a:avLst/>
            </a:prstGeom>
            <a:solidFill>
              <a:srgbClr val="FFAFA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0" name="Нашивка 59"/>
            <p:cNvSpPr/>
            <p:nvPr/>
          </p:nvSpPr>
          <p:spPr>
            <a:xfrm>
              <a:off x="6520700" y="1888169"/>
              <a:ext cx="445663" cy="486685"/>
            </a:xfrm>
            <a:prstGeom prst="chevron">
              <a:avLst/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1" name="Нашивка 60"/>
            <p:cNvSpPr/>
            <p:nvPr/>
          </p:nvSpPr>
          <p:spPr>
            <a:xfrm>
              <a:off x="6297870" y="1888169"/>
              <a:ext cx="445663" cy="486685"/>
            </a:xfrm>
            <a:prstGeom prst="chevron">
              <a:avLst/>
            </a:prstGeom>
            <a:solidFill>
              <a:srgbClr val="D6000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62" name="Нашивка 61"/>
            <p:cNvSpPr/>
            <p:nvPr/>
          </p:nvSpPr>
          <p:spPr>
            <a:xfrm>
              <a:off x="6938938" y="1888169"/>
              <a:ext cx="449093" cy="486685"/>
            </a:xfrm>
            <a:prstGeom prst="chevron">
              <a:avLst/>
            </a:prstGeom>
            <a:solidFill>
              <a:srgbClr val="FFAFA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Группа 55"/>
          <p:cNvGrpSpPr>
            <a:grpSpLocks/>
          </p:cNvGrpSpPr>
          <p:nvPr/>
        </p:nvGrpSpPr>
        <p:grpSpPr bwMode="auto">
          <a:xfrm>
            <a:off x="118607" y="3360158"/>
            <a:ext cx="183383" cy="277930"/>
            <a:chOff x="6297870" y="1888168"/>
            <a:chExt cx="1090161" cy="486686"/>
          </a:xfrm>
        </p:grpSpPr>
        <p:sp>
          <p:nvSpPr>
            <p:cNvPr id="72" name="Нашивка 58"/>
            <p:cNvSpPr/>
            <p:nvPr/>
          </p:nvSpPr>
          <p:spPr>
            <a:xfrm>
              <a:off x="6716107" y="1888168"/>
              <a:ext cx="449090" cy="486685"/>
            </a:xfrm>
            <a:prstGeom prst="chevron">
              <a:avLst/>
            </a:prstGeom>
            <a:solidFill>
              <a:srgbClr val="FFAFA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3" name="Нашивка 59"/>
            <p:cNvSpPr/>
            <p:nvPr/>
          </p:nvSpPr>
          <p:spPr>
            <a:xfrm>
              <a:off x="6520700" y="1888169"/>
              <a:ext cx="445663" cy="486685"/>
            </a:xfrm>
            <a:prstGeom prst="chevron">
              <a:avLst/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4" name="Нашивка 60"/>
            <p:cNvSpPr/>
            <p:nvPr/>
          </p:nvSpPr>
          <p:spPr>
            <a:xfrm>
              <a:off x="6297870" y="1888169"/>
              <a:ext cx="445663" cy="486685"/>
            </a:xfrm>
            <a:prstGeom prst="chevron">
              <a:avLst/>
            </a:prstGeom>
            <a:solidFill>
              <a:srgbClr val="D6000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5" name="Нашивка 61"/>
            <p:cNvSpPr/>
            <p:nvPr/>
          </p:nvSpPr>
          <p:spPr>
            <a:xfrm>
              <a:off x="6938938" y="1888169"/>
              <a:ext cx="449093" cy="486685"/>
            </a:xfrm>
            <a:prstGeom prst="chevron">
              <a:avLst/>
            </a:prstGeom>
            <a:solidFill>
              <a:srgbClr val="FFAFA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Группа 55"/>
          <p:cNvGrpSpPr>
            <a:grpSpLocks/>
          </p:cNvGrpSpPr>
          <p:nvPr/>
        </p:nvGrpSpPr>
        <p:grpSpPr bwMode="auto">
          <a:xfrm>
            <a:off x="120185" y="2906615"/>
            <a:ext cx="211144" cy="280291"/>
            <a:chOff x="6297870" y="1888168"/>
            <a:chExt cx="1090161" cy="486686"/>
          </a:xfrm>
        </p:grpSpPr>
        <p:sp>
          <p:nvSpPr>
            <p:cNvPr id="77" name="Нашивка 58"/>
            <p:cNvSpPr/>
            <p:nvPr/>
          </p:nvSpPr>
          <p:spPr>
            <a:xfrm>
              <a:off x="6716107" y="1888168"/>
              <a:ext cx="449090" cy="486685"/>
            </a:xfrm>
            <a:prstGeom prst="chevron">
              <a:avLst/>
            </a:prstGeom>
            <a:solidFill>
              <a:srgbClr val="FFAFA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8" name="Нашивка 59"/>
            <p:cNvSpPr/>
            <p:nvPr/>
          </p:nvSpPr>
          <p:spPr>
            <a:xfrm>
              <a:off x="6520700" y="1888169"/>
              <a:ext cx="445663" cy="486685"/>
            </a:xfrm>
            <a:prstGeom prst="chevron">
              <a:avLst/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9" name="Нашивка 60"/>
            <p:cNvSpPr/>
            <p:nvPr/>
          </p:nvSpPr>
          <p:spPr>
            <a:xfrm>
              <a:off x="6297870" y="1888169"/>
              <a:ext cx="445663" cy="486685"/>
            </a:xfrm>
            <a:prstGeom prst="chevron">
              <a:avLst/>
            </a:prstGeom>
            <a:solidFill>
              <a:srgbClr val="D6000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0" name="Нашивка 61"/>
            <p:cNvSpPr/>
            <p:nvPr/>
          </p:nvSpPr>
          <p:spPr>
            <a:xfrm>
              <a:off x="6938938" y="1888169"/>
              <a:ext cx="449093" cy="486685"/>
            </a:xfrm>
            <a:prstGeom prst="chevron">
              <a:avLst/>
            </a:prstGeom>
            <a:solidFill>
              <a:srgbClr val="FFAFA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pic>
        <p:nvPicPr>
          <p:cNvPr id="66" name="Picture 6" descr="https://img11.postila.ru/resize?w=510&amp;src=%2Fdata%2F81%2Fdc%2F6d%2F39%2F81dc6d39b9b0ba606ae303414ca6bf5dfb6b6f6dde5a5b5776c3c06128f93ce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2850" y="3162460"/>
            <a:ext cx="564297" cy="558751"/>
          </a:xfrm>
          <a:prstGeom prst="rect">
            <a:avLst/>
          </a:prstGeom>
          <a:noFill/>
        </p:spPr>
      </p:pic>
      <p:sp>
        <p:nvSpPr>
          <p:cNvPr id="65" name="Прямоугольник 64"/>
          <p:cNvSpPr/>
          <p:nvPr/>
        </p:nvSpPr>
        <p:spPr>
          <a:xfrm rot="10800000" flipH="1" flipV="1">
            <a:off x="0" y="2528691"/>
            <a:ext cx="9144000" cy="34428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Итоги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itchFamily="18" charset="0"/>
                <a:ea typeface="+mn-ea"/>
                <a:cs typeface="+mn-cs"/>
              </a:rPr>
              <a:t> аттестации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6929" y="542086"/>
            <a:ext cx="9119982" cy="4462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Пятиугольник 11"/>
          <p:cNvSpPr/>
          <p:nvPr/>
        </p:nvSpPr>
        <p:spPr bwMode="auto">
          <a:xfrm>
            <a:off x="194350" y="988315"/>
            <a:ext cx="8795715" cy="5869685"/>
          </a:xfrm>
          <a:prstGeom prst="homePlate">
            <a:avLst/>
          </a:prstGeom>
          <a:solidFill>
            <a:srgbClr val="E1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1" cy="609601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988315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535732"/>
            <a:ext cx="7886700" cy="423081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-2779572" y="3857290"/>
            <a:ext cx="5738886" cy="1364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 bwMode="auto">
          <a:xfrm>
            <a:off x="140800" y="2661682"/>
            <a:ext cx="6059911" cy="1387204"/>
          </a:xfrm>
          <a:prstGeom prst="roundRect">
            <a:avLst>
              <a:gd name="adj" fmla="val 0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Общая численность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работающих в учреждениях культуры 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285 человек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Количество проведенных культурно-массовых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мероприятий – 1274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, +3,5% к 2018г.</a:t>
            </a: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Количество клубных формирований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– на уровне 2018г.</a:t>
            </a:r>
          </a:p>
        </p:txBody>
      </p:sp>
      <p:sp>
        <p:nvSpPr>
          <p:cNvPr id="20" name="TextBox 27"/>
          <p:cNvSpPr txBox="1">
            <a:spLocks noChangeArrowheads="1"/>
          </p:cNvSpPr>
          <p:nvPr/>
        </p:nvSpPr>
        <p:spPr bwMode="auto">
          <a:xfrm>
            <a:off x="139449" y="4099226"/>
            <a:ext cx="6078284" cy="27084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endParaRPr lang="ru-RU" sz="400" b="1" dirty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Ключевые мероприятия: </a:t>
            </a:r>
          </a:p>
          <a:p>
            <a:pPr lvl="0"/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Модернизация центральной детской библиотеки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Открытие кинозала в КДО «Энергетик»</a:t>
            </a:r>
          </a:p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амена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кресел в МБУК «КДЦ «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Юбилейный»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Краевой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Чулымский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фестиваль авторской песни  памяти В.С.Высоцкого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Краевой фестиваль казачьей песни «Сибирская станица» и другие.</a:t>
            </a:r>
          </a:p>
          <a:p>
            <a:pPr>
              <a:defRPr/>
            </a:pPr>
            <a:endParaRPr lang="ru-RU" sz="400" b="1" dirty="0">
              <a:solidFill>
                <a:srgbClr val="C00000"/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8687861" y="107887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712" y="3080599"/>
            <a:ext cx="2923024" cy="19110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712" y="4896196"/>
            <a:ext cx="2943288" cy="196180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1595" y="995761"/>
            <a:ext cx="8992405" cy="1631216"/>
          </a:xfrm>
          <a:prstGeom prst="rect">
            <a:avLst/>
          </a:prstGeom>
        </p:spPr>
        <p:style>
          <a:lnRef idx="1">
            <a:schemeClr val="accent2"/>
          </a:lnRef>
          <a:fillRef idx="1002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расходов на развитие культуры - 143,9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.,+ 25% к 2018г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Муниципальный бюджет – 89,3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краевого бюджета – 37,5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федерального бюджета – 1,3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Внебюджетные источники– 4,9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Средства, полученные от приносящей доход деятельности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11,4 </a:t>
            </a:r>
            <a:r>
              <a:rPr lang="ru-RU" sz="12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733" y="994670"/>
            <a:ext cx="2919178" cy="2085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4019" y="617022"/>
            <a:ext cx="9119982" cy="5093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Пятиугольник 12"/>
          <p:cNvSpPr/>
          <p:nvPr/>
        </p:nvSpPr>
        <p:spPr bwMode="auto">
          <a:xfrm>
            <a:off x="191068" y="1188303"/>
            <a:ext cx="8516204" cy="5586570"/>
          </a:xfrm>
          <a:prstGeom prst="homePlate">
            <a:avLst/>
          </a:prstGeom>
          <a:solidFill>
            <a:srgbClr val="E1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4081"/>
            <a:ext cx="9144000" cy="631103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374"/>
            <a:ext cx="914400" cy="624975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0" y="1126414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28650" y="655094"/>
            <a:ext cx="7886700" cy="409432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Социальная защита населения</a:t>
            </a: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D:\презентации\2018\03\SAUMI_WEB\Ресурс 1234-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816" y="5877374"/>
            <a:ext cx="60689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1249" y="5123419"/>
            <a:ext cx="555663" cy="64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627" y="3161708"/>
            <a:ext cx="1362174" cy="1399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-2719316" y="3947617"/>
            <a:ext cx="5820771" cy="1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8628166" y="97262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6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16" name="Группа 43"/>
          <p:cNvGrpSpPr>
            <a:grpSpLocks/>
          </p:cNvGrpSpPr>
          <p:nvPr/>
        </p:nvGrpSpPr>
        <p:grpSpPr bwMode="auto">
          <a:xfrm>
            <a:off x="191067" y="1286775"/>
            <a:ext cx="1713608" cy="1535196"/>
            <a:chOff x="6283030" y="1080195"/>
            <a:chExt cx="2867098" cy="1965724"/>
          </a:xfrm>
        </p:grpSpPr>
        <p:pic>
          <p:nvPicPr>
            <p:cNvPr id="18" name="Picture 6" descr="D:\БФТ\2014\Иконки png\294px-Homestead-icon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-660366">
              <a:off x="6283030" y="1824016"/>
              <a:ext cx="1877870" cy="900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 descr="D:\БФТ\2014\Иконки png\Bench_with_tree_icon_by_Artdesigner.lv_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599926" y="1600200"/>
              <a:ext cx="715274" cy="715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" name="Группа 23"/>
            <p:cNvGrpSpPr>
              <a:grpSpLocks/>
            </p:cNvGrpSpPr>
            <p:nvPr/>
          </p:nvGrpSpPr>
          <p:grpSpPr bwMode="auto">
            <a:xfrm>
              <a:off x="7026212" y="1080195"/>
              <a:ext cx="2123916" cy="1965724"/>
              <a:chOff x="6705600" y="1371600"/>
              <a:chExt cx="2123916" cy="1965724"/>
            </a:xfrm>
          </p:grpSpPr>
          <p:pic>
            <p:nvPicPr>
              <p:cNvPr id="21" name="Picture 3" descr="D:\БФТ\2014\Иконки png\two_storied_house.p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934200" y="1371600"/>
                <a:ext cx="1895316" cy="1895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2" name="Группа 24"/>
              <p:cNvGrpSpPr>
                <a:grpSpLocks/>
              </p:cNvGrpSpPr>
              <p:nvPr/>
            </p:nvGrpSpPr>
            <p:grpSpPr bwMode="auto">
              <a:xfrm>
                <a:off x="6705600" y="2286000"/>
                <a:ext cx="1524000" cy="1051324"/>
                <a:chOff x="6629400" y="4395547"/>
                <a:chExt cx="2133600" cy="1471853"/>
              </a:xfrm>
            </p:grpSpPr>
            <p:pic>
              <p:nvPicPr>
                <p:cNvPr id="23" name="Picture 14" descr="D:\БФТ\2014\Иконки png\icon_rf_blazon.png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6629400" y="4800600"/>
                  <a:ext cx="799768" cy="7997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" name="Picture 12" descr="D:\БФТ\2014\Иконки png\folder-contract-icon.png"/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7138747" y="4395547"/>
                  <a:ext cx="1471853" cy="14718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" name="Picture 13" descr="D:\БФТ\2014\Иконки png\shtamp_pechat.png"/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 b="44778"/>
                <a:stretch>
                  <a:fillRect/>
                </a:stretch>
              </p:blipFill>
              <p:spPr bwMode="auto">
                <a:xfrm>
                  <a:off x="7487886" y="4800600"/>
                  <a:ext cx="1275114" cy="7041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563746773"/>
              </p:ext>
            </p:extLst>
          </p:nvPr>
        </p:nvGraphicFramePr>
        <p:xfrm>
          <a:off x="911249" y="1166858"/>
          <a:ext cx="8366453" cy="5506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8" name="Picture 9" descr="логотип министерства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8053127" y="5745398"/>
            <a:ext cx="927100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24019" y="1690925"/>
            <a:ext cx="7574392" cy="1077218"/>
          </a:xfrm>
          <a:prstGeom prst="rect">
            <a:avLst/>
          </a:prstGeom>
        </p:spPr>
        <p:style>
          <a:lnRef idx="1">
            <a:schemeClr val="accent2"/>
          </a:lnRef>
          <a:fillRef idx="1002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0850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средств на развитие спорта – 89,5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+9,1% к 2018г.</a:t>
            </a:r>
          </a:p>
          <a:p>
            <a:pPr indent="450850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Муниципальный бюджет – 68,6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850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краевого бюджета – 19,2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850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Средства, полученные от приносящей доход деятельности – 1,7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24019" y="2826936"/>
            <a:ext cx="7839955" cy="7888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24019" y="650046"/>
            <a:ext cx="9119982" cy="3875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1" cy="655093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009" y="56454"/>
            <a:ext cx="914400" cy="609600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0" y="962641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580879"/>
            <a:ext cx="7886700" cy="341194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64052" y="4421007"/>
            <a:ext cx="1908747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Хайдарова</a:t>
            </a: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Валерия 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победительница первенства Европы по вольной борьбе(2018-2019г.г.)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42224" y="2251388"/>
            <a:ext cx="1919661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Симонов Михаил 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победитель первенства Европы по кикбоксингу (2019г.)</a:t>
            </a: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31740" y="966218"/>
            <a:ext cx="711048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муниципальном образовании имеется две детские спортивные школы, в том числе школа олимпийского резерва, с численностью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детей 1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608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человек,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 14 видам спорта, работает 48 тренеров.      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98255" y="1623301"/>
            <a:ext cx="7839955" cy="7888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Заголовок 1"/>
          <p:cNvSpPr txBox="1">
            <a:spLocks/>
          </p:cNvSpPr>
          <p:nvPr/>
        </p:nvSpPr>
        <p:spPr bwMode="auto">
          <a:xfrm>
            <a:off x="8708125" y="176369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7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224" y="3076031"/>
            <a:ext cx="1924629" cy="13609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224" y="962641"/>
            <a:ext cx="1919661" cy="12935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138" y="5436670"/>
            <a:ext cx="1919661" cy="1417692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-26303" y="3579947"/>
            <a:ext cx="7181188" cy="3274415"/>
          </a:xfrm>
          <a:prstGeom prst="rect">
            <a:avLst/>
          </a:prstGeom>
          <a:solidFill>
            <a:sysClr val="window" lastClr="FFFFFF">
              <a:alpha val="82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84900" tIns="42450" rIns="84900" bIns="42450" rtlCol="0" anchor="ctr"/>
          <a:lstStyle/>
          <a:p>
            <a:pPr marL="0" marR="0" lvl="0" indent="0" algn="ctr" defTabSz="8490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Содержимое 1"/>
          <p:cNvSpPr>
            <a:spLocks noGrp="1"/>
          </p:cNvSpPr>
          <p:nvPr>
            <p:ph idx="1"/>
          </p:nvPr>
        </p:nvSpPr>
        <p:spPr>
          <a:xfrm>
            <a:off x="98255" y="2290586"/>
            <a:ext cx="7181188" cy="3557845"/>
          </a:xfrm>
        </p:spPr>
        <p:txBody>
          <a:bodyPr>
            <a:normAutofit fontScale="25000" lnSpcReduction="20000"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1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В феврале 2019г. прошла всероссийская массовая спортивная акция  "Лыжня России", в которой приняли участие более 400 </a:t>
            </a:r>
            <a:r>
              <a:rPr lang="ru-RU" sz="6400" b="1" dirty="0" err="1" smtClean="0">
                <a:latin typeface="Times New Roman" pitchFamily="18" charset="0"/>
                <a:cs typeface="Times New Roman" pitchFamily="18" charset="0"/>
              </a:rPr>
              <a:t>назаровцев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 разного возраста и разного уровня подготовки.  </a:t>
            </a:r>
          </a:p>
          <a:p>
            <a:pPr algn="just"/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19 февраля открытие ФСЦ «Лидер»</a:t>
            </a:r>
          </a:p>
          <a:p>
            <a:pPr algn="just"/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21 февраля эстафета огня зимней Универсиады-2019. протяженность эстафеты 2,6 км, 15 </a:t>
            </a:r>
            <a:r>
              <a:rPr lang="ru-RU" sz="6400" b="1" dirty="0" err="1" smtClean="0">
                <a:latin typeface="Times New Roman" pitchFamily="18" charset="0"/>
                <a:cs typeface="Times New Roman" pitchFamily="18" charset="0"/>
              </a:rPr>
              <a:t>факелоносцев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 , в </a:t>
            </a:r>
            <a:r>
              <a:rPr lang="ru-RU" sz="6400" b="1" dirty="0" err="1" smtClean="0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. 8 представителей города Назарово.</a:t>
            </a:r>
          </a:p>
          <a:p>
            <a:pPr algn="just"/>
            <a:r>
              <a:rPr lang="ru-RU" sz="6400" b="1" dirty="0" smtClean="0">
                <a:latin typeface="Times New Roman" pitchFamily="18" charset="0"/>
                <a:cs typeface="Times New Roman" pitchFamily="18" charset="0"/>
              </a:rPr>
              <a:t>20 сентября «Краевой фестиваль адаптивного спорта» на базе ФСЦ «Лидер». Более 120 участников со всего Красноярского края. Команда города Назарово – 1 место.</a:t>
            </a:r>
          </a:p>
          <a:p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Уровень обеспеченности граждан спортивными сооружениями исходя из единовременной пропускной способности объектов спорта в городе Назарово составил в 2018 году – 81,93%, 2019 год – 82,27% в плановом 2020 году -83,16%</a:t>
            </a:r>
          </a:p>
          <a:p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Доля занимающихся по программам спортивной подготовки в организациях ведомственной принадлежности физической культуры и спорта в 2018 году – 38,2, 2019 год – 49,8 в плановом 2020 году – </a:t>
            </a:r>
            <a:r>
              <a:rPr lang="ru-RU" sz="6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60,7</a:t>
            </a:r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buNone/>
            </a:pPr>
            <a:endParaRPr lang="ru-RU" sz="6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/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55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рямоугольник 57"/>
          <p:cNvSpPr/>
          <p:nvPr/>
        </p:nvSpPr>
        <p:spPr>
          <a:xfrm>
            <a:off x="27420" y="614874"/>
            <a:ext cx="9119982" cy="4929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900" tIns="42450" rIns="84900" bIns="42450" rtlCol="0" anchor="ctr"/>
          <a:lstStyle/>
          <a:p>
            <a:pPr marL="0" marR="0" lvl="0" indent="0" algn="ctr" defTabSz="8490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7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1" y="1924612"/>
            <a:ext cx="2299635" cy="1453043"/>
          </a:xfrm>
          <a:prstGeom prst="rect">
            <a:avLst/>
          </a:prstGeom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9751" y="4411187"/>
            <a:ext cx="2172924" cy="80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1" cy="655093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Администрация города Назарово</a:t>
            </a: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upload.wikimedia.org/wikipedia/commons/thumb/7/75/Flag_of_Nazarovo_%28Krasnoyarsk_kray%29.svg/900px-Flag_of_Nazarovo_%28Krasnoyarsk_kray%29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"/>
            <a:ext cx="914400" cy="609600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0" y="1126414"/>
            <a:ext cx="9144000" cy="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" y="637123"/>
            <a:ext cx="8884692" cy="481993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Реализация молодежной политики на территории города Назарово в 2019 г.</a:t>
            </a:r>
            <a:endParaRPr lang="ru-RU" sz="20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21467" y="2221130"/>
            <a:ext cx="5822533" cy="100895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Проведено 20 мероприятий, 435 участника, 354 консультации.</a:t>
            </a:r>
          </a:p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 проектов получил финансовую поддержку на сумму 4,6 млн. руб.</a:t>
            </a:r>
          </a:p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Открыто 5 СОНКО.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0342" y="3352545"/>
            <a:ext cx="3630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Проектная деятельность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6993" y="4078516"/>
            <a:ext cx="33982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Летняя оздоровительная кампания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361015" y="3377655"/>
            <a:ext cx="5782985" cy="424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Проведено 2 сессии «Территории 2020», поддержано 45 проектов на общую сумму 418,9 тыс. руб.,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398293" y="4054930"/>
            <a:ext cx="5745707" cy="61573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ТИМ «Бирюса» - 28 чел., ТИМ «Юниор» - 40 чел., центр допризывной подготовки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Юнармия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-36 чел., международная деревня «Алтай» - 8 чел.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5121" y="5133399"/>
            <a:ext cx="2647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Трудовое воспитание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09949" y="6062577"/>
            <a:ext cx="28523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Российское движение школьников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418083" y="4714241"/>
            <a:ext cx="5725917" cy="103089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Трудовые отряды старшеклассников - 459 чел. </a:t>
            </a:r>
          </a:p>
          <a:p>
            <a:pPr>
              <a:lnSpc>
                <a:spcPct val="9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В рамках зонального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операторства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северо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юго-западных групп городов и районов Красноярского края трудоустроено 1035 чел.</a:t>
            </a:r>
          </a:p>
          <a:p>
            <a:pPr>
              <a:lnSpc>
                <a:spcPct val="9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Красноярские краевые студенческие отряды -  118 чел.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418083" y="5765384"/>
            <a:ext cx="5756623" cy="1092616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9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основании Распоряжения Главы города №160-р от 04.06.2018 г. был создан Муниципальный Совет Российского движения школьников в Назарово.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689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участников и 133 активистов движения. </a:t>
            </a:r>
          </a:p>
          <a:p>
            <a:pPr algn="just">
              <a:lnSpc>
                <a:spcPct val="9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Реализуется в10 общеобразовательных учреждениях нашего города. </a:t>
            </a:r>
          </a:p>
          <a:p>
            <a:pPr algn="just">
              <a:lnSpc>
                <a:spcPct val="90000"/>
              </a:lnSpc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Количество созданных Школьных советов лидеров РДШ – 8.</a:t>
            </a:r>
          </a:p>
        </p:txBody>
      </p:sp>
      <p:grpSp>
        <p:nvGrpSpPr>
          <p:cNvPr id="27" name="Группа 55"/>
          <p:cNvGrpSpPr/>
          <p:nvPr/>
        </p:nvGrpSpPr>
        <p:grpSpPr>
          <a:xfrm>
            <a:off x="2672414" y="6131672"/>
            <a:ext cx="576066" cy="360040"/>
            <a:chOff x="6297872" y="1888535"/>
            <a:chExt cx="1090159" cy="486319"/>
          </a:xfrm>
        </p:grpSpPr>
        <p:sp>
          <p:nvSpPr>
            <p:cNvPr id="28" name="Нашивка 27"/>
            <p:cNvSpPr/>
            <p:nvPr/>
          </p:nvSpPr>
          <p:spPr>
            <a:xfrm>
              <a:off x="6716237" y="1889079"/>
              <a:ext cx="447675" cy="485775"/>
            </a:xfrm>
            <a:prstGeom prst="chevron">
              <a:avLst/>
            </a:prstGeom>
            <a:solidFill>
              <a:srgbClr val="FFAFA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9" name="Нашивка 28"/>
            <p:cNvSpPr/>
            <p:nvPr/>
          </p:nvSpPr>
          <p:spPr>
            <a:xfrm>
              <a:off x="6519013" y="1889079"/>
              <a:ext cx="447675" cy="485775"/>
            </a:xfrm>
            <a:prstGeom prst="chevron">
              <a:avLst/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0" name="Нашивка 29"/>
            <p:cNvSpPr/>
            <p:nvPr/>
          </p:nvSpPr>
          <p:spPr>
            <a:xfrm>
              <a:off x="6297872" y="1888535"/>
              <a:ext cx="446400" cy="485775"/>
            </a:xfrm>
            <a:prstGeom prst="chevron">
              <a:avLst/>
            </a:prstGeom>
            <a:solidFill>
              <a:srgbClr val="D6000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1" name="Нашивка 30"/>
            <p:cNvSpPr/>
            <p:nvPr/>
          </p:nvSpPr>
          <p:spPr>
            <a:xfrm>
              <a:off x="6940356" y="1889078"/>
              <a:ext cx="447675" cy="485775"/>
            </a:xfrm>
            <a:prstGeom prst="chevron">
              <a:avLst/>
            </a:prstGeom>
            <a:solidFill>
              <a:srgbClr val="FFAFA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Группа 55"/>
          <p:cNvGrpSpPr/>
          <p:nvPr/>
        </p:nvGrpSpPr>
        <p:grpSpPr>
          <a:xfrm>
            <a:off x="2681333" y="4186156"/>
            <a:ext cx="576066" cy="360040"/>
            <a:chOff x="6297872" y="1888535"/>
            <a:chExt cx="1090159" cy="486319"/>
          </a:xfrm>
        </p:grpSpPr>
        <p:sp>
          <p:nvSpPr>
            <p:cNvPr id="33" name="Нашивка 32"/>
            <p:cNvSpPr/>
            <p:nvPr/>
          </p:nvSpPr>
          <p:spPr>
            <a:xfrm>
              <a:off x="6716237" y="1889079"/>
              <a:ext cx="447675" cy="485775"/>
            </a:xfrm>
            <a:prstGeom prst="chevron">
              <a:avLst/>
            </a:prstGeom>
            <a:solidFill>
              <a:srgbClr val="FFAFA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4" name="Нашивка 33"/>
            <p:cNvSpPr/>
            <p:nvPr/>
          </p:nvSpPr>
          <p:spPr>
            <a:xfrm>
              <a:off x="6519013" y="1889079"/>
              <a:ext cx="447675" cy="485775"/>
            </a:xfrm>
            <a:prstGeom prst="chevron">
              <a:avLst/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5" name="Нашивка 34"/>
            <p:cNvSpPr/>
            <p:nvPr/>
          </p:nvSpPr>
          <p:spPr>
            <a:xfrm>
              <a:off x="6297872" y="1888535"/>
              <a:ext cx="446400" cy="485775"/>
            </a:xfrm>
            <a:prstGeom prst="chevron">
              <a:avLst/>
            </a:prstGeom>
            <a:solidFill>
              <a:srgbClr val="D6000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/>
            <p:cNvSpPr/>
            <p:nvPr/>
          </p:nvSpPr>
          <p:spPr>
            <a:xfrm>
              <a:off x="6940356" y="1889078"/>
              <a:ext cx="447675" cy="485775"/>
            </a:xfrm>
            <a:prstGeom prst="chevron">
              <a:avLst/>
            </a:prstGeom>
            <a:solidFill>
              <a:srgbClr val="FFAFA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Группа 55"/>
          <p:cNvGrpSpPr/>
          <p:nvPr/>
        </p:nvGrpSpPr>
        <p:grpSpPr>
          <a:xfrm>
            <a:off x="2682102" y="3395715"/>
            <a:ext cx="576066" cy="360040"/>
            <a:chOff x="6297872" y="1888535"/>
            <a:chExt cx="1090159" cy="486319"/>
          </a:xfrm>
        </p:grpSpPr>
        <p:sp>
          <p:nvSpPr>
            <p:cNvPr id="38" name="Нашивка 37"/>
            <p:cNvSpPr/>
            <p:nvPr/>
          </p:nvSpPr>
          <p:spPr>
            <a:xfrm>
              <a:off x="6716237" y="1889079"/>
              <a:ext cx="447675" cy="485775"/>
            </a:xfrm>
            <a:prstGeom prst="chevron">
              <a:avLst/>
            </a:prstGeom>
            <a:solidFill>
              <a:srgbClr val="FFAFA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9" name="Нашивка 38"/>
            <p:cNvSpPr/>
            <p:nvPr/>
          </p:nvSpPr>
          <p:spPr>
            <a:xfrm>
              <a:off x="6519013" y="1889079"/>
              <a:ext cx="447675" cy="485775"/>
            </a:xfrm>
            <a:prstGeom prst="chevron">
              <a:avLst/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/>
            <p:cNvSpPr/>
            <p:nvPr/>
          </p:nvSpPr>
          <p:spPr>
            <a:xfrm>
              <a:off x="6297872" y="1888535"/>
              <a:ext cx="446400" cy="485775"/>
            </a:xfrm>
            <a:prstGeom prst="chevron">
              <a:avLst/>
            </a:prstGeom>
            <a:solidFill>
              <a:srgbClr val="D6000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1" name="Нашивка 40"/>
            <p:cNvSpPr/>
            <p:nvPr/>
          </p:nvSpPr>
          <p:spPr>
            <a:xfrm>
              <a:off x="6940356" y="1889078"/>
              <a:ext cx="447675" cy="485775"/>
            </a:xfrm>
            <a:prstGeom prst="chevron">
              <a:avLst/>
            </a:prstGeom>
            <a:solidFill>
              <a:srgbClr val="FFAFA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Группа 55"/>
          <p:cNvGrpSpPr/>
          <p:nvPr/>
        </p:nvGrpSpPr>
        <p:grpSpPr>
          <a:xfrm>
            <a:off x="2670779" y="2547213"/>
            <a:ext cx="586619" cy="360040"/>
            <a:chOff x="6297872" y="1888535"/>
            <a:chExt cx="1090159" cy="486319"/>
          </a:xfrm>
        </p:grpSpPr>
        <p:sp>
          <p:nvSpPr>
            <p:cNvPr id="43" name="Нашивка 42"/>
            <p:cNvSpPr/>
            <p:nvPr/>
          </p:nvSpPr>
          <p:spPr>
            <a:xfrm>
              <a:off x="6716237" y="1889079"/>
              <a:ext cx="447675" cy="485775"/>
            </a:xfrm>
            <a:prstGeom prst="chevron">
              <a:avLst/>
            </a:prstGeom>
            <a:solidFill>
              <a:srgbClr val="FFAFA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4" name="Нашивка 43"/>
            <p:cNvSpPr/>
            <p:nvPr/>
          </p:nvSpPr>
          <p:spPr>
            <a:xfrm>
              <a:off x="6519013" y="1889079"/>
              <a:ext cx="447675" cy="485775"/>
            </a:xfrm>
            <a:prstGeom prst="chevron">
              <a:avLst/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5" name="Нашивка 44"/>
            <p:cNvSpPr/>
            <p:nvPr/>
          </p:nvSpPr>
          <p:spPr>
            <a:xfrm>
              <a:off x="6297872" y="1888535"/>
              <a:ext cx="446400" cy="485775"/>
            </a:xfrm>
            <a:prstGeom prst="chevron">
              <a:avLst/>
            </a:prstGeom>
            <a:solidFill>
              <a:srgbClr val="D6000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6" name="Нашивка 45"/>
            <p:cNvSpPr/>
            <p:nvPr/>
          </p:nvSpPr>
          <p:spPr>
            <a:xfrm>
              <a:off x="6940356" y="1889078"/>
              <a:ext cx="447675" cy="485775"/>
            </a:xfrm>
            <a:prstGeom prst="chevron">
              <a:avLst/>
            </a:prstGeom>
            <a:solidFill>
              <a:srgbClr val="FFAFA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Группа 55"/>
          <p:cNvGrpSpPr/>
          <p:nvPr/>
        </p:nvGrpSpPr>
        <p:grpSpPr>
          <a:xfrm>
            <a:off x="2670780" y="5114931"/>
            <a:ext cx="576066" cy="360040"/>
            <a:chOff x="6297872" y="1888535"/>
            <a:chExt cx="1090159" cy="486319"/>
          </a:xfrm>
        </p:grpSpPr>
        <p:sp>
          <p:nvSpPr>
            <p:cNvPr id="53" name="Нашивка 52"/>
            <p:cNvSpPr/>
            <p:nvPr/>
          </p:nvSpPr>
          <p:spPr>
            <a:xfrm>
              <a:off x="6716237" y="1889079"/>
              <a:ext cx="447675" cy="485775"/>
            </a:xfrm>
            <a:prstGeom prst="chevron">
              <a:avLst/>
            </a:prstGeom>
            <a:solidFill>
              <a:srgbClr val="FFAFA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4" name="Нашивка 53"/>
            <p:cNvSpPr/>
            <p:nvPr/>
          </p:nvSpPr>
          <p:spPr>
            <a:xfrm>
              <a:off x="6519013" y="1889079"/>
              <a:ext cx="447675" cy="485775"/>
            </a:xfrm>
            <a:prstGeom prst="chevron">
              <a:avLst/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5" name="Нашивка 54"/>
            <p:cNvSpPr/>
            <p:nvPr/>
          </p:nvSpPr>
          <p:spPr>
            <a:xfrm>
              <a:off x="6297872" y="1888535"/>
              <a:ext cx="446400" cy="485775"/>
            </a:xfrm>
            <a:prstGeom prst="chevron">
              <a:avLst/>
            </a:prstGeom>
            <a:solidFill>
              <a:srgbClr val="D6000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56" name="Нашивка 55"/>
            <p:cNvSpPr/>
            <p:nvPr/>
          </p:nvSpPr>
          <p:spPr>
            <a:xfrm>
              <a:off x="6940356" y="1889078"/>
              <a:ext cx="447675" cy="485775"/>
            </a:xfrm>
            <a:prstGeom prst="chevron">
              <a:avLst/>
            </a:prstGeom>
            <a:solidFill>
              <a:srgbClr val="FFAFA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-2552133" y="3684897"/>
            <a:ext cx="5104266" cy="1588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Заголовок 1"/>
          <p:cNvSpPr txBox="1">
            <a:spLocks/>
          </p:cNvSpPr>
          <p:nvPr/>
        </p:nvSpPr>
        <p:spPr bwMode="auto">
          <a:xfrm>
            <a:off x="8708126" y="165408"/>
            <a:ext cx="435875" cy="4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8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H="1">
            <a:off x="72924" y="2035881"/>
            <a:ext cx="9029706" cy="3971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5121" y="1167902"/>
            <a:ext cx="9138521" cy="830997"/>
          </a:xfrm>
          <a:prstGeom prst="rect">
            <a:avLst/>
          </a:prstGeom>
        </p:spPr>
        <p:style>
          <a:lnRef idx="1">
            <a:schemeClr val="accent2"/>
          </a:lnRef>
          <a:fillRef idx="1002">
            <a:schemeClr val="lt1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0850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средств на развитие молодежной политики – 21,6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90%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2018г.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Муниципальный бюджет – 9,7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0850" algn="just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краевого бюджета и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внебюджет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11,9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24680</TotalTime>
  <Words>2358</Words>
  <Application>Microsoft Office PowerPoint</Application>
  <PresentationFormat>Экран (4:3)</PresentationFormat>
  <Paragraphs>538</Paragraphs>
  <Slides>24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7" baseType="lpstr">
      <vt:lpstr>SimSun</vt:lpstr>
      <vt:lpstr>Arial</vt:lpstr>
      <vt:lpstr>Arial Unicode MS</vt:lpstr>
      <vt:lpstr>Calibri</vt:lpstr>
      <vt:lpstr>Cambria</vt:lpstr>
      <vt:lpstr>Century Gothic</vt:lpstr>
      <vt:lpstr>Gulim</vt:lpstr>
      <vt:lpstr>Mangal</vt:lpstr>
      <vt:lpstr>Tahoma</vt:lpstr>
      <vt:lpstr>Times New Roman</vt:lpstr>
      <vt:lpstr>Trebuchet MS</vt:lpstr>
      <vt:lpstr>Wingdings 3</vt:lpstr>
      <vt:lpstr>Аспект</vt:lpstr>
      <vt:lpstr> 1 </vt:lpstr>
      <vt:lpstr>Развитие человеческого потенциала</vt:lpstr>
      <vt:lpstr> 2 </vt:lpstr>
      <vt:lpstr>Образование</vt:lpstr>
      <vt:lpstr>Образование</vt:lpstr>
      <vt:lpstr>Культура</vt:lpstr>
      <vt:lpstr>Социальная защита населения</vt:lpstr>
      <vt:lpstr>Спорт</vt:lpstr>
      <vt:lpstr>Реализация молодежной политики на территории города Назарово в 2019 г.</vt:lpstr>
      <vt:lpstr>Презентация PowerPoint</vt:lpstr>
      <vt:lpstr>Презентация PowerPoint</vt:lpstr>
      <vt:lpstr>Презентация PowerPoint</vt:lpstr>
      <vt:lpstr> 1 </vt:lpstr>
      <vt:lpstr>Презентация PowerPoint</vt:lpstr>
      <vt:lpstr> 1 </vt:lpstr>
      <vt:lpstr> 15 </vt:lpstr>
      <vt:lpstr>Бюджетная политика</vt:lpstr>
      <vt:lpstr> 17</vt:lpstr>
      <vt:lpstr> 18 </vt:lpstr>
      <vt:lpstr>Презентация PowerPoint</vt:lpstr>
      <vt:lpstr>Презентация PowerPoint</vt:lpstr>
      <vt:lpstr>Развитие человеческого потенциала</vt:lpstr>
      <vt:lpstr> 22 </vt:lpstr>
      <vt:lpstr> 23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Александрович Дмитрячков</dc:creator>
  <cp:lastModifiedBy>BossFin</cp:lastModifiedBy>
  <cp:revision>677</cp:revision>
  <cp:lastPrinted>2020-02-26T04:08:24Z</cp:lastPrinted>
  <dcterms:created xsi:type="dcterms:W3CDTF">2017-02-22T03:32:42Z</dcterms:created>
  <dcterms:modified xsi:type="dcterms:W3CDTF">2020-02-28T03:27:39Z</dcterms:modified>
</cp:coreProperties>
</file>